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01" r:id="rId2"/>
    <p:sldId id="348" r:id="rId3"/>
    <p:sldId id="349" r:id="rId4"/>
    <p:sldId id="350" r:id="rId5"/>
    <p:sldId id="352" r:id="rId6"/>
    <p:sldId id="353" r:id="rId7"/>
    <p:sldId id="355" r:id="rId8"/>
    <p:sldId id="359" r:id="rId9"/>
    <p:sldId id="360" r:id="rId10"/>
    <p:sldId id="356" r:id="rId11"/>
    <p:sldId id="354" r:id="rId12"/>
    <p:sldId id="357" r:id="rId13"/>
    <p:sldId id="358" r:id="rId14"/>
    <p:sldId id="361" r:id="rId15"/>
    <p:sldId id="362" r:id="rId16"/>
    <p:sldId id="363" r:id="rId17"/>
    <p:sldId id="338" r:id="rId18"/>
    <p:sldId id="339" r:id="rId19"/>
    <p:sldId id="340" r:id="rId20"/>
    <p:sldId id="341" r:id="rId21"/>
    <p:sldId id="343" r:id="rId22"/>
    <p:sldId id="344" r:id="rId23"/>
    <p:sldId id="345" r:id="rId24"/>
    <p:sldId id="367" r:id="rId25"/>
    <p:sldId id="368" r:id="rId26"/>
    <p:sldId id="369" r:id="rId27"/>
    <p:sldId id="347" r:id="rId28"/>
    <p:sldId id="366" r:id="rId29"/>
    <p:sldId id="364" r:id="rId30"/>
    <p:sldId id="365" r:id="rId31"/>
    <p:sldId id="388" r:id="rId32"/>
    <p:sldId id="391" r:id="rId33"/>
    <p:sldId id="392" r:id="rId34"/>
    <p:sldId id="393" r:id="rId35"/>
    <p:sldId id="395" r:id="rId36"/>
    <p:sldId id="370" r:id="rId37"/>
    <p:sldId id="372" r:id="rId38"/>
    <p:sldId id="371" r:id="rId39"/>
    <p:sldId id="373" r:id="rId40"/>
    <p:sldId id="374" r:id="rId41"/>
    <p:sldId id="375" r:id="rId42"/>
    <p:sldId id="379" r:id="rId43"/>
    <p:sldId id="376" r:id="rId44"/>
    <p:sldId id="377" r:id="rId45"/>
    <p:sldId id="378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</p:sldIdLst>
  <p:sldSz cx="9144000" cy="6858000" type="screen4x3"/>
  <p:notesSz cx="6858000" cy="9144000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5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2"/>
    <p:restoredTop sz="80517" autoAdjust="0"/>
  </p:normalViewPr>
  <p:slideViewPr>
    <p:cSldViewPr snapToGrid="0">
      <p:cViewPr varScale="1">
        <p:scale>
          <a:sx n="142" d="100"/>
          <a:sy n="142" d="100"/>
        </p:scale>
        <p:origin x="968" y="184"/>
      </p:cViewPr>
      <p:guideLst>
        <p:guide orient="horz" pos="1853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tags" Target="tags/tag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5AB509-64D5-3143-B726-39483EE735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674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EA2513-B84C-7348-81E2-629EBA084A6C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89C809-7912-8843-836D-DEFA4C0DBF6E}" type="slidenum">
              <a:rPr lang="en-US"/>
              <a:pPr/>
              <a:t>21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Generate random configuration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 in workspace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Search tree to find node closest to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From node closest to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{p}$, move distance $D$ along line connecting node and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 to establish new node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Check new segment for collisions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If collision-free, insert new node into tree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BA64B1-127F-4F47-B847-A2CA95BB5754}" type="slidenum">
              <a:rPr lang="en-US"/>
              <a:pPr/>
              <a:t>22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649006-A945-CF41-B28E-1AE6ED127949}" type="slidenum">
              <a:rPr lang="en-US"/>
              <a:pPr/>
              <a:t>23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649006-A945-CF41-B28E-1AE6ED127949}" type="slidenum">
              <a:rPr lang="en-US"/>
              <a:pPr/>
              <a:t>31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Generate new potential node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{v}_{new}$ identical to RRT.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Instead of finding the closest node in the tree, find all nodes within neighborhood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Let $C(\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{v})$ be the path cost from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{p}_s$ to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{v}$, and let $c(\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{v}_1,\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{v}_2)$ be the path cost from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{v}_1$ to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{v}_2$.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Let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{v}'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\min_{\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{v}\in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{N}}\left(C(\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 + 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{v})\right)$ (i.e., closest node in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{N}$ to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{v}_{new}$).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Add node $V\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leftarrow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V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bigcup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{v}_{new}\}$.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Add edge $E\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leftarrow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bigcup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\{(\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{v}',\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{v}_{new})\}$.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Set $C(\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{v}_{new}) = 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{v}') + 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34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649006-A945-CF41-B28E-1AE6ED127949}" type="slidenum">
              <a:rPr lang="en-US"/>
              <a:pPr/>
              <a:t>32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Generate new potential node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{v}_{new}$ identical to RRT.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Instead of finding the closest node in the tree, find all nodes within neighborhood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Let $C(\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{v})$ be the path cost from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{p}_s$ to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{v}$, and let $c(\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{v}_1,\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{v}_2)$ be the path cost from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{v}_1$ to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{v}_2$.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Let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{v}'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\min_{\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{v}\in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{N}}\left(C(\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 + 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{v})\right)$ (i.e., closest node in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{N}$ to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{v}_{new}$).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Add node $V\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leftarrow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V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bigcup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{v}_{new}\}$.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Add edge $E\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leftarrow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bigcup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\{(\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{v}',\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{v}_{new})\}$.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Set $C(\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{v}_{new}) = 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{v}') + 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46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649006-A945-CF41-B28E-1AE6ED127949}" type="slidenum">
              <a:rPr lang="en-US"/>
              <a:pPr/>
              <a:t>33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Generate new potential node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{v}_{new}$ identical to RRT.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Instead of finding the closest node in the tree, find all nodes within neighborhood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Let $C(\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{v})$ be the path cost from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{p}_s$ to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{v}$, and let $c(\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{v}_1,\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{v}_2)$ be the path cost from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{v}_1$ to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{v}_2$.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Let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{v}' =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\min_{\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{v}\in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{N}}\left(C(\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 + 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{v})\right)$ (i.e., closest node in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{N}$ to $\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{v}_{new}$).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Add node $V\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leftarrow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V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bigcup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\{\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{v}_{new}\}$.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Add edge $E\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leftarrow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bigcup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\{(\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{v}',\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{v}_{new})\}$.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Set $C(\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{v}_{new}) = 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{v}') + c(\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{v}_{new}, 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{v})$.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4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For finite number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{Q}$ point obstacles,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Voronoi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graph \\ divides search plane into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{Q}$ convex cells, each containing \\ one point obstacle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Interior of cell is closer to its point than any other point in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{Q}$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Edges of graph are perpendicular bisectors between points in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{Q}$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Edges of path maximize distance from point obstacles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AB509-64D5-3143-B726-39483EE735F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Nodes of graph edge: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{v}_1$ and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{v}_2$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Point obstacle: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Length of edge: $\norm{\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{v}_2}$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Any point on line segment: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{w}(\sigma) = (1-\sigma)\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 + \sigma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{v}_2$ where $\sigma\in[0,1]$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Minimum distance between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 and graph edge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{p})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\min_{\sigma\in[0,1]}\norm{\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{w}(\sigma)}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&amp;=\min_{\sigma\in[0,1]}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 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{w}(\sigma))^{\top}(\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{w}(\sigma)) } \\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&amp;=\min_{\sigma\in[0,1]}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{v}_1}^2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+ 2\sigma(\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{v}_1)^{\top}(\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{v}_2) +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\sigma^2\norm{\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{v}_2}^2}.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AB509-64D5-3143-B726-39483EE735F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67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Value for $\sigma$ that minimizes $D$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\sigma^{\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{p})^{\top}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{v}_2)}{\norm{\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{v}_2}^2}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Location along edge for which $D$ is minimum: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{w}(\sigma^{\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{v}_1}^2 -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{\left((\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{p})^{\top}(\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{v}_2)\right)^2}{\norm{\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{v}_2}^2}}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Define distance to edge for $\sigma^\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&lt;0$, $\sigma^\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&gt;1$: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D^{'}(\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\begin{cases} %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{w}(\sigma^{\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 &amp; \text{~if~} \sigma^{\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}\in[0,1]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{v}_1}     &amp; \text{~if~} \sigma^{\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}&lt;0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{v}_2}     &amp; \text{~if~} \sigma^{\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}&gt;1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\end{cases}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Distance between point set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{Q}$ and line segment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overline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{v}_2}$: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{Q}) = \min_{\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{p}\in\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 D^{'}(\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AB509-64D5-3143-B726-39483EE735F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79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Cost for traveling along edge $(\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{v}_2)$ is assigned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\begin{equation*}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{v}_2) = \underbrace{k_1 \norm{\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{v}_1-\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{v}_2}}_\text{length of edge} +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\underbrace{\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{k_2}{D(\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{v}_2,\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{Q})}}_\text{reciprocal of distance to closest point in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{Q}$}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\end{equation*}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$k_1$ and $k_2$ are positive weights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Choice of $k_1$ and $k_2$ allow tradeoff between path length and proximity to threats.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AB509-64D5-3143-B726-39483EE735F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08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E67CE5-F6A4-4B4A-A1DE-3891D29A5B5A}" type="slidenum">
              <a:rPr lang="en-US"/>
              <a:pPr/>
              <a:t>17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2C723-0EFB-7748-9854-6EE42170EC7A}" type="slidenum">
              <a:rPr lang="en-US"/>
              <a:pPr/>
              <a:t>18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65271E-69D9-E04D-942A-453A22BD507C}" type="slidenum">
              <a:rPr lang="en-US"/>
              <a:pPr/>
              <a:t>19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Randomly select configuration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 in workspace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Select new configuration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{v}_1$ fixed distance $D$ from start point along line connecting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{p}_s$ and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Check new segment for collisions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If collision-free, insert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{v}_1$ into tree.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EA8EEB-CAD9-2B47-9714-2A57A457124A}" type="slidenum">
              <a:rPr lang="en-US"/>
              <a:pPr/>
              <a:t>20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Generate random configuration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 in workspace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Search tree to find node closest to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From node closest to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{p}$, move distance $D$ along line connecting node and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{p}$ to establish configuration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{v}_2$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Check new segment for collisions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If collision-free, insert $\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{v}_2$ into tree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2597388-5CF9-BA48-8994-99B7E87CD8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D85E095-4BEA-864C-BBD5-25FFF3E316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2D0596E-97B3-614A-B855-A80053F12ED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ED864C0-B96E-C444-947D-51D3CEB4AA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CD1AC08-18A9-0143-9D89-0583E6F7ED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8E614A8-6D09-F543-AB02-9BBB8EE954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C709D21-EAEA-E140-BE30-39E4F32D0A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76D8462-5D22-A04B-AEC1-33739A056B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F1C322F-532C-B046-8F56-622C604F29D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101"/>
            <a:ext cx="8229600" cy="60713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46F47BB-A99F-2948-B37A-35BB1CB0D7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C85E98F-7579-9247-8999-6506FF8CA6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56E830B-E199-7941-BCAC-9D12D783C1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278"/>
            <a:ext cx="8229600" cy="639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1654"/>
            <a:ext cx="8229600" cy="5074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427432" y="6463906"/>
            <a:ext cx="8449793" cy="1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dirty="0" smtClean="0"/>
              <a:t>Beard &amp; McLain,</a:t>
            </a:r>
            <a:r>
              <a:rPr lang="en-US" baseline="0" dirty="0" smtClean="0"/>
              <a:t> “</a:t>
            </a:r>
            <a:r>
              <a:rPr lang="en-US" dirty="0" smtClean="0"/>
              <a:t>Small Unmanned Aircraft,”  </a:t>
            </a:r>
            <a:r>
              <a:rPr lang="en-US" i="1" dirty="0" smtClean="0"/>
              <a:t>Princeton University Press,</a:t>
            </a:r>
            <a:r>
              <a:rPr lang="en-US" baseline="0" dirty="0" smtClean="0"/>
              <a:t> 2012,   	Chapter 12: Slide </a:t>
            </a:r>
            <a:fld id="{84CC4BE0-69A4-1A49-A7C1-B543DABBF8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emf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33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45.emf"/><Relationship Id="rId9" Type="http://schemas.openxmlformats.org/officeDocument/2006/relationships/image" Target="../media/image46.emf"/><Relationship Id="rId10" Type="http://schemas.openxmlformats.org/officeDocument/2006/relationships/image" Target="../media/image47.emf"/><Relationship Id="rId11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45.emf"/><Relationship Id="rId9" Type="http://schemas.openxmlformats.org/officeDocument/2006/relationships/image" Target="../media/image47.emf"/><Relationship Id="rId10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45.emf"/><Relationship Id="rId9" Type="http://schemas.openxmlformats.org/officeDocument/2006/relationships/image" Target="../media/image47.emf"/><Relationship Id="rId10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Path Planning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Voronoi</a:t>
            </a:r>
            <a:r>
              <a:rPr lang="en-US" sz="3200" dirty="0" smtClean="0"/>
              <a:t> Path Planning Algorithm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44" y="1083525"/>
            <a:ext cx="6942942" cy="3888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3570" y="4906995"/>
            <a:ext cx="63624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Dijkstra’s</a:t>
            </a:r>
            <a:r>
              <a:rPr lang="en-US" sz="1600" dirty="0" smtClean="0"/>
              <a:t> algorithm is used to search the graph</a:t>
            </a:r>
          </a:p>
          <a:p>
            <a:endParaRPr lang="en-US" sz="1600" dirty="0"/>
          </a:p>
          <a:p>
            <a:r>
              <a:rPr lang="en-US" sz="1600" dirty="0" err="1" smtClean="0"/>
              <a:t>Voronoi</a:t>
            </a:r>
            <a:r>
              <a:rPr lang="en-US" sz="1600" dirty="0" smtClean="0"/>
              <a:t> graph and </a:t>
            </a:r>
            <a:r>
              <a:rPr lang="en-US" sz="1600" dirty="0" err="1" smtClean="0"/>
              <a:t>Dijkstra’s</a:t>
            </a:r>
            <a:r>
              <a:rPr lang="en-US" sz="1600" dirty="0" smtClean="0"/>
              <a:t> algorithm code are commonly available</a:t>
            </a:r>
          </a:p>
          <a:p>
            <a:r>
              <a:rPr lang="en-US" sz="1600" dirty="0"/>
              <a:t>	</a:t>
            </a:r>
            <a:r>
              <a:rPr lang="en-US" sz="1600" dirty="0" err="1" smtClean="0"/>
              <a:t>Matlab</a:t>
            </a:r>
            <a:r>
              <a:rPr lang="en-US" sz="1600" dirty="0" smtClean="0"/>
              <a:t>: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Voronoi</a:t>
            </a:r>
            <a:r>
              <a:rPr lang="en-US" sz="1600" dirty="0" smtClean="0"/>
              <a:t> -&gt; </a:t>
            </a:r>
            <a:r>
              <a:rPr lang="en-US" sz="1600" i="1" dirty="0" err="1" smtClean="0"/>
              <a:t>voronoi</a:t>
            </a:r>
            <a:endParaRPr lang="en-US" sz="1600" i="1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Dijkstra</a:t>
            </a:r>
            <a:r>
              <a:rPr lang="en-US" sz="1600" dirty="0" smtClean="0"/>
              <a:t> -&gt; </a:t>
            </a:r>
            <a:r>
              <a:rPr lang="en-US" sz="1600" i="1" dirty="0" err="1" smtClean="0"/>
              <a:t>shortestpath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5579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Path Planning Result</a:t>
            </a:r>
            <a:endParaRPr lang="en-US" dirty="0"/>
          </a:p>
        </p:txBody>
      </p:sp>
      <p:pic>
        <p:nvPicPr>
          <p:cNvPr id="4" name="Picture 3" descr="plan-voronoi-optim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5" y="1409042"/>
            <a:ext cx="6400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8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Voronoi</a:t>
            </a:r>
            <a:r>
              <a:rPr lang="en-US" sz="2800" dirty="0" smtClean="0"/>
              <a:t> Path Planning – Non-point Obstacles</a:t>
            </a:r>
            <a:endParaRPr lang="en-US" sz="2800" dirty="0"/>
          </a:p>
        </p:txBody>
      </p:sp>
      <p:pic>
        <p:nvPicPr>
          <p:cNvPr id="3" name="Picture 2" descr="plan-voronoi-rectangular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5" y="1905105"/>
            <a:ext cx="5642362" cy="450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4667" y="1102310"/>
            <a:ext cx="400622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How do we handle solid obstacles?</a:t>
            </a:r>
          </a:p>
          <a:p>
            <a:pPr marL="227013" indent="-227013"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Point obstacles at center of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spatial obstacles won’t provide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safe path options around</a:t>
            </a:r>
            <a:br>
              <a:rPr lang="en-US" dirty="0" smtClean="0"/>
            </a:br>
            <a:r>
              <a:rPr lang="en-US" dirty="0" smtClean="0"/>
              <a:t>obstacles</a:t>
            </a:r>
          </a:p>
        </p:txBody>
      </p:sp>
    </p:spTree>
    <p:extLst>
      <p:ext uri="{BB962C8B-B14F-4D97-AF65-F5344CB8AC3E}">
        <p14:creationId xmlns:p14="http://schemas.microsoft.com/office/powerpoint/2010/main" val="25579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Non-point Obstacles – Step 1</a:t>
            </a:r>
            <a:endParaRPr lang="en-US" dirty="0"/>
          </a:p>
        </p:txBody>
      </p:sp>
      <p:pic>
        <p:nvPicPr>
          <p:cNvPr id="3" name="Picture 2" descr="plan-voronoi-rectangula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22" y="2072826"/>
            <a:ext cx="5222166" cy="41693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5367" y="1126276"/>
            <a:ext cx="45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Insert points around perimeter of obstacles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Non-point Obstacles – Step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5367" y="1126276"/>
            <a:ext cx="46246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Construct </a:t>
            </a:r>
            <a:r>
              <a:rPr lang="en-US" dirty="0" err="1" smtClean="0"/>
              <a:t>Voronoi</a:t>
            </a:r>
            <a:r>
              <a:rPr lang="en-US" dirty="0" smtClean="0"/>
              <a:t> graph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Note infeasible path edges inside obstacles</a:t>
            </a:r>
            <a:endParaRPr lang="en-US" dirty="0"/>
          </a:p>
        </p:txBody>
      </p:sp>
      <p:pic>
        <p:nvPicPr>
          <p:cNvPr id="5" name="Picture 4" descr="plan-voronoi-rectangular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48" y="2241957"/>
            <a:ext cx="5002415" cy="39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Non-point Obstacles – Step 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5367" y="1078348"/>
            <a:ext cx="44703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Remove infeasible path edges from graph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Search graph for best path</a:t>
            </a:r>
            <a:endParaRPr lang="en-US" dirty="0"/>
          </a:p>
        </p:txBody>
      </p:sp>
      <p:pic>
        <p:nvPicPr>
          <p:cNvPr id="5" name="Picture 4" descr="plan-voronoi-rectangular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81" y="2127709"/>
            <a:ext cx="5271676" cy="42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Rapidly Exploring Random Trees (RRT)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30" y="1087599"/>
            <a:ext cx="8229600" cy="561014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 smtClean="0"/>
              <a:t>Exploration algorithm that randomly, </a:t>
            </a:r>
            <a:br>
              <a:rPr lang="en-US" sz="2400" dirty="0" smtClean="0"/>
            </a:br>
            <a:r>
              <a:rPr lang="en-US" sz="2400" dirty="0" smtClean="0"/>
              <a:t>but uniformly explores search space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Can accommodate vehicles with </a:t>
            </a:r>
            <a:br>
              <a:rPr lang="en-US" sz="2400" dirty="0" smtClean="0"/>
            </a:br>
            <a:r>
              <a:rPr lang="en-US" sz="2400" dirty="0" smtClean="0"/>
              <a:t>complicated, nonlinear dynamics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Obstacles represented in a terrain map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Map can be queried to detect possible collisions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RRTs can be used to generate a single feasible path or a tree with many feasible paths that can be searched to determine the best one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If algorithm runs long enough, the optimal path through the terrain will be found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6086016" y="1246878"/>
            <a:ext cx="2808006" cy="2048545"/>
            <a:chOff x="977900" y="520700"/>
            <a:chExt cx="7137400" cy="520700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77900" y="520700"/>
              <a:ext cx="7137400" cy="5207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3810000" y="3797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581400" y="25400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854200" y="3416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4622800" y="33147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768600" y="45466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114800" y="622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565400" y="16891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635500" y="18669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600700" y="3949700"/>
              <a:ext cx="1130300" cy="952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6680200" y="1524000"/>
              <a:ext cx="444500" cy="381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3009900" y="1282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0"/>
            <p:cNvSpPr>
              <a:spLocks noChangeArrowheads="1"/>
            </p:cNvSpPr>
            <p:nvPr/>
          </p:nvSpPr>
          <p:spPr bwMode="auto"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V="1">
              <a:off x="5143500" y="4483100"/>
              <a:ext cx="76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flipH="1" flipV="1">
              <a:off x="4381500" y="5054600"/>
              <a:ext cx="762000" cy="381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4343400" y="5003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 flipH="1" flipV="1">
              <a:off x="3924300" y="4610100"/>
              <a:ext cx="444500" cy="431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8"/>
            <p:cNvSpPr>
              <a:spLocks noChangeArrowheads="1"/>
            </p:cNvSpPr>
            <p:nvPr/>
          </p:nvSpPr>
          <p:spPr bwMode="auto">
            <a:xfrm>
              <a:off x="3911600" y="45720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30"/>
            <p:cNvSpPr>
              <a:spLocks noChangeShapeType="1"/>
            </p:cNvSpPr>
            <p:nvPr/>
          </p:nvSpPr>
          <p:spPr bwMode="auto">
            <a:xfrm flipH="1" flipV="1">
              <a:off x="3238500" y="4419600"/>
              <a:ext cx="711200" cy="1905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31"/>
            <p:cNvSpPr>
              <a:spLocks noChangeShapeType="1"/>
            </p:cNvSpPr>
            <p:nvPr/>
          </p:nvSpPr>
          <p:spPr bwMode="auto">
            <a:xfrm flipH="1" flipV="1">
              <a:off x="4775200" y="4076700"/>
              <a:ext cx="44450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32"/>
            <p:cNvSpPr>
              <a:spLocks noChangeShapeType="1"/>
            </p:cNvSpPr>
            <p:nvPr/>
          </p:nvSpPr>
          <p:spPr bwMode="auto">
            <a:xfrm flipH="1">
              <a:off x="2565400" y="4406900"/>
              <a:ext cx="660400" cy="177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33"/>
            <p:cNvSpPr>
              <a:spLocks noChangeShapeType="1"/>
            </p:cNvSpPr>
            <p:nvPr/>
          </p:nvSpPr>
          <p:spPr bwMode="auto">
            <a:xfrm flipH="1" flipV="1">
              <a:off x="5829300" y="3289300"/>
              <a:ext cx="431800" cy="48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 flipH="1">
              <a:off x="2260600" y="4584700"/>
              <a:ext cx="279400" cy="596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5"/>
            <p:cNvSpPr>
              <a:spLocks noChangeShapeType="1"/>
            </p:cNvSpPr>
            <p:nvPr/>
          </p:nvSpPr>
          <p:spPr bwMode="auto">
            <a:xfrm flipH="1" flipV="1">
              <a:off x="2425700" y="3378200"/>
              <a:ext cx="571500" cy="431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6"/>
            <p:cNvSpPr>
              <a:spLocks noChangeShapeType="1"/>
            </p:cNvSpPr>
            <p:nvPr/>
          </p:nvSpPr>
          <p:spPr bwMode="auto">
            <a:xfrm flipV="1">
              <a:off x="2997200" y="3365500"/>
              <a:ext cx="431800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 flipH="1" flipV="1">
              <a:off x="3022600" y="3848100"/>
              <a:ext cx="203200" cy="5461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 flipH="1">
              <a:off x="5803900" y="2997200"/>
              <a:ext cx="622300" cy="292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9"/>
            <p:cNvSpPr>
              <a:spLocks noChangeShapeType="1"/>
            </p:cNvSpPr>
            <p:nvPr/>
          </p:nvSpPr>
          <p:spPr bwMode="auto">
            <a:xfrm flipV="1">
              <a:off x="5080000" y="2628900"/>
              <a:ext cx="4445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40"/>
            <p:cNvSpPr>
              <a:spLocks noChangeShapeType="1"/>
            </p:cNvSpPr>
            <p:nvPr/>
          </p:nvSpPr>
          <p:spPr bwMode="auto">
            <a:xfrm flipH="1" flipV="1">
              <a:off x="5092700" y="3175000"/>
              <a:ext cx="711200" cy="114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41"/>
            <p:cNvSpPr>
              <a:spLocks noChangeShapeType="1"/>
            </p:cNvSpPr>
            <p:nvPr/>
          </p:nvSpPr>
          <p:spPr bwMode="auto">
            <a:xfrm flipH="1">
              <a:off x="5588000" y="3784600"/>
              <a:ext cx="69850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42"/>
            <p:cNvSpPr>
              <a:spLocks noChangeShapeType="1"/>
            </p:cNvSpPr>
            <p:nvPr/>
          </p:nvSpPr>
          <p:spPr bwMode="auto">
            <a:xfrm flipV="1">
              <a:off x="5232400" y="3911600"/>
              <a:ext cx="368300" cy="584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3"/>
            <p:cNvSpPr>
              <a:spLocks noChangeShapeType="1"/>
            </p:cNvSpPr>
            <p:nvPr/>
          </p:nvSpPr>
          <p:spPr bwMode="auto">
            <a:xfrm flipH="1">
              <a:off x="2413000" y="2806700"/>
              <a:ext cx="279400" cy="596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4"/>
            <p:cNvSpPr>
              <a:spLocks noChangeShapeType="1"/>
            </p:cNvSpPr>
            <p:nvPr/>
          </p:nvSpPr>
          <p:spPr bwMode="auto">
            <a:xfrm flipH="1">
              <a:off x="2679700" y="2527300"/>
              <a:ext cx="546100" cy="3175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45"/>
            <p:cNvSpPr>
              <a:spLocks noChangeShapeType="1"/>
            </p:cNvSpPr>
            <p:nvPr/>
          </p:nvSpPr>
          <p:spPr bwMode="auto">
            <a:xfrm>
              <a:off x="2120900" y="2400300"/>
              <a:ext cx="520700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46"/>
            <p:cNvSpPr>
              <a:spLocks noChangeShapeType="1"/>
            </p:cNvSpPr>
            <p:nvPr/>
          </p:nvSpPr>
          <p:spPr bwMode="auto">
            <a:xfrm flipH="1" flipV="1">
              <a:off x="1816100" y="3340100"/>
              <a:ext cx="571500" cy="50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7"/>
            <p:cNvSpPr>
              <a:spLocks noChangeShapeType="1"/>
            </p:cNvSpPr>
            <p:nvPr/>
          </p:nvSpPr>
          <p:spPr bwMode="auto">
            <a:xfrm flipH="1">
              <a:off x="5511800" y="1892300"/>
              <a:ext cx="25400" cy="774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8"/>
            <p:cNvSpPr>
              <a:spLocks noChangeShapeType="1"/>
            </p:cNvSpPr>
            <p:nvPr/>
          </p:nvSpPr>
          <p:spPr bwMode="auto">
            <a:xfrm flipH="1">
              <a:off x="3200400" y="1968500"/>
              <a:ext cx="279400" cy="596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>
              <a:off x="3073400" y="1358900"/>
              <a:ext cx="381000" cy="63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50"/>
            <p:cNvSpPr>
              <a:spLocks noChangeShapeType="1"/>
            </p:cNvSpPr>
            <p:nvPr/>
          </p:nvSpPr>
          <p:spPr bwMode="auto">
            <a:xfrm>
              <a:off x="2603500" y="596900"/>
              <a:ext cx="4445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2565400" y="558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2070100" y="23495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53"/>
            <p:cNvSpPr>
              <a:spLocks noChangeArrowheads="1"/>
            </p:cNvSpPr>
            <p:nvPr/>
          </p:nvSpPr>
          <p:spPr bwMode="auto">
            <a:xfrm>
              <a:off x="3416300" y="1917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54"/>
            <p:cNvSpPr>
              <a:spLocks noChangeArrowheads="1"/>
            </p:cNvSpPr>
            <p:nvPr/>
          </p:nvSpPr>
          <p:spPr bwMode="auto">
            <a:xfrm>
              <a:off x="3149600" y="24892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auto">
            <a:xfrm>
              <a:off x="2616200" y="27940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auto">
            <a:xfrm>
              <a:off x="1752600" y="32893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auto">
            <a:xfrm>
              <a:off x="2374900" y="33401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auto">
            <a:xfrm>
              <a:off x="2971800" y="37592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auto">
            <a:xfrm>
              <a:off x="3378200" y="3314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60"/>
            <p:cNvSpPr>
              <a:spLocks noChangeArrowheads="1"/>
            </p:cNvSpPr>
            <p:nvPr/>
          </p:nvSpPr>
          <p:spPr bwMode="auto">
            <a:xfrm>
              <a:off x="2501900" y="45339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61"/>
            <p:cNvSpPr>
              <a:spLocks noChangeArrowheads="1"/>
            </p:cNvSpPr>
            <p:nvPr/>
          </p:nvSpPr>
          <p:spPr bwMode="auto">
            <a:xfrm>
              <a:off x="2222500" y="51181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62"/>
            <p:cNvSpPr>
              <a:spLocks noChangeArrowheads="1"/>
            </p:cNvSpPr>
            <p:nvPr/>
          </p:nvSpPr>
          <p:spPr bwMode="auto">
            <a:xfrm>
              <a:off x="3175000" y="4368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63"/>
            <p:cNvSpPr>
              <a:spLocks noChangeArrowheads="1"/>
            </p:cNvSpPr>
            <p:nvPr/>
          </p:nvSpPr>
          <p:spPr bwMode="auto">
            <a:xfrm>
              <a:off x="4711700" y="40005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64"/>
            <p:cNvSpPr>
              <a:spLocks noChangeArrowheads="1"/>
            </p:cNvSpPr>
            <p:nvPr/>
          </p:nvSpPr>
          <p:spPr bwMode="auto">
            <a:xfrm>
              <a:off x="5562600" y="38481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65"/>
            <p:cNvSpPr>
              <a:spLocks noChangeArrowheads="1"/>
            </p:cNvSpPr>
            <p:nvPr/>
          </p:nvSpPr>
          <p:spPr bwMode="auto">
            <a:xfrm>
              <a:off x="5054600" y="3098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66"/>
            <p:cNvSpPr>
              <a:spLocks noChangeArrowheads="1"/>
            </p:cNvSpPr>
            <p:nvPr/>
          </p:nvSpPr>
          <p:spPr bwMode="auto">
            <a:xfrm>
              <a:off x="6223000" y="37084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7"/>
            <p:cNvSpPr>
              <a:spLocks noChangeArrowheads="1"/>
            </p:cNvSpPr>
            <p:nvPr/>
          </p:nvSpPr>
          <p:spPr bwMode="auto">
            <a:xfrm>
              <a:off x="5778500" y="3225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8"/>
            <p:cNvSpPr>
              <a:spLocks noChangeArrowheads="1"/>
            </p:cNvSpPr>
            <p:nvPr/>
          </p:nvSpPr>
          <p:spPr bwMode="auto">
            <a:xfrm>
              <a:off x="5473700" y="25654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9"/>
            <p:cNvSpPr>
              <a:spLocks noChangeArrowheads="1"/>
            </p:cNvSpPr>
            <p:nvPr/>
          </p:nvSpPr>
          <p:spPr bwMode="auto">
            <a:xfrm>
              <a:off x="5499100" y="1828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70"/>
            <p:cNvSpPr>
              <a:spLocks noChangeArrowheads="1"/>
            </p:cNvSpPr>
            <p:nvPr/>
          </p:nvSpPr>
          <p:spPr bwMode="auto">
            <a:xfrm>
              <a:off x="6375400" y="2933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73"/>
            <p:cNvSpPr>
              <a:spLocks noChangeShapeType="1"/>
            </p:cNvSpPr>
            <p:nvPr/>
          </p:nvSpPr>
          <p:spPr bwMode="auto">
            <a:xfrm flipH="1">
              <a:off x="3035300" y="1206500"/>
              <a:ext cx="342900" cy="114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7" name="Picture 66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7900" y="1155700"/>
              <a:ext cx="647700" cy="323850"/>
            </a:xfrm>
            <a:prstGeom prst="rect">
              <a:avLst/>
            </a:prstGeom>
          </p:spPr>
        </p:pic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</p:spPr>
        </p:pic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4200" y="774700"/>
              <a:ext cx="533400" cy="355600"/>
            </a:xfrm>
            <a:prstGeom prst="rect">
              <a:avLst/>
            </a:prstGeom>
          </p:spPr>
        </p:pic>
        <p:pic>
          <p:nvPicPr>
            <p:cNvPr id="70" name="Picture 6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9950" y="571500"/>
              <a:ext cx="357188" cy="381000"/>
            </a:xfrm>
            <a:prstGeom prst="rect">
              <a:avLst/>
            </a:prstGeom>
          </p:spPr>
        </p:pic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</p:spPr>
        </p:pic>
        <p:pic>
          <p:nvPicPr>
            <p:cNvPr id="72" name="Picture 71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5450" y="5226050"/>
              <a:ext cx="613410" cy="400050"/>
            </a:xfrm>
            <a:prstGeom prst="rect">
              <a:avLst/>
            </a:prstGeom>
          </p:spPr>
        </p:pic>
        <p:pic>
          <p:nvPicPr>
            <p:cNvPr id="73" name="Picture 72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11550" y="4718050"/>
              <a:ext cx="613410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57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527933" y="1688179"/>
            <a:ext cx="2984500" cy="1784350"/>
            <a:chOff x="1346791" y="2455005"/>
            <a:chExt cx="2984500" cy="1784350"/>
          </a:xfrm>
        </p:grpSpPr>
        <p:sp>
          <p:nvSpPr>
            <p:cNvPr id="20482" name="Oval 5"/>
            <p:cNvSpPr>
              <a:spLocks noChangeArrowheads="1"/>
            </p:cNvSpPr>
            <p:nvPr/>
          </p:nvSpPr>
          <p:spPr bwMode="auto">
            <a:xfrm>
              <a:off x="2756491" y="2556605"/>
              <a:ext cx="2159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3" name="Oval 6"/>
            <p:cNvSpPr>
              <a:spLocks noChangeArrowheads="1"/>
            </p:cNvSpPr>
            <p:nvPr/>
          </p:nvSpPr>
          <p:spPr bwMode="auto">
            <a:xfrm>
              <a:off x="1842091" y="3102705"/>
              <a:ext cx="2159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4" name="Oval 7"/>
            <p:cNvSpPr>
              <a:spLocks noChangeArrowheads="1"/>
            </p:cNvSpPr>
            <p:nvPr/>
          </p:nvSpPr>
          <p:spPr bwMode="auto">
            <a:xfrm>
              <a:off x="3645491" y="3102705"/>
              <a:ext cx="2159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Oval 8"/>
            <p:cNvSpPr>
              <a:spLocks noChangeArrowheads="1"/>
            </p:cNvSpPr>
            <p:nvPr/>
          </p:nvSpPr>
          <p:spPr bwMode="auto">
            <a:xfrm>
              <a:off x="2375491" y="3578955"/>
              <a:ext cx="2159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Oval 9"/>
            <p:cNvSpPr>
              <a:spLocks noChangeArrowheads="1"/>
            </p:cNvSpPr>
            <p:nvPr/>
          </p:nvSpPr>
          <p:spPr bwMode="auto">
            <a:xfrm>
              <a:off x="3810591" y="3578955"/>
              <a:ext cx="2159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Oval 10"/>
            <p:cNvSpPr>
              <a:spLocks noChangeArrowheads="1"/>
            </p:cNvSpPr>
            <p:nvPr/>
          </p:nvSpPr>
          <p:spPr bwMode="auto">
            <a:xfrm>
              <a:off x="1842091" y="3578955"/>
              <a:ext cx="2159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8" name="Oval 11"/>
            <p:cNvSpPr>
              <a:spLocks noChangeArrowheads="1"/>
            </p:cNvSpPr>
            <p:nvPr/>
          </p:nvSpPr>
          <p:spPr bwMode="auto">
            <a:xfrm>
              <a:off x="1346791" y="3578955"/>
              <a:ext cx="2159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9" name="Oval 12"/>
            <p:cNvSpPr>
              <a:spLocks noChangeArrowheads="1"/>
            </p:cNvSpPr>
            <p:nvPr/>
          </p:nvSpPr>
          <p:spPr bwMode="auto">
            <a:xfrm>
              <a:off x="4115391" y="4010755"/>
              <a:ext cx="2159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0" name="Oval 13"/>
            <p:cNvSpPr>
              <a:spLocks noChangeArrowheads="1"/>
            </p:cNvSpPr>
            <p:nvPr/>
          </p:nvSpPr>
          <p:spPr bwMode="auto">
            <a:xfrm>
              <a:off x="3493091" y="4010755"/>
              <a:ext cx="2159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1" name="Line 14"/>
            <p:cNvSpPr>
              <a:spLocks noChangeShapeType="1"/>
            </p:cNvSpPr>
            <p:nvPr/>
          </p:nvSpPr>
          <p:spPr bwMode="auto">
            <a:xfrm flipV="1">
              <a:off x="2007191" y="2696305"/>
              <a:ext cx="74930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2" name="Line 15"/>
            <p:cNvSpPr>
              <a:spLocks noChangeShapeType="1"/>
            </p:cNvSpPr>
            <p:nvPr/>
          </p:nvSpPr>
          <p:spPr bwMode="auto">
            <a:xfrm flipV="1">
              <a:off x="1486491" y="3280505"/>
              <a:ext cx="355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3" name="Line 17"/>
            <p:cNvSpPr>
              <a:spLocks noChangeShapeType="1"/>
            </p:cNvSpPr>
            <p:nvPr/>
          </p:nvSpPr>
          <p:spPr bwMode="auto">
            <a:xfrm flipV="1">
              <a:off x="1950041" y="3324955"/>
              <a:ext cx="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4" name="Line 18"/>
            <p:cNvSpPr>
              <a:spLocks noChangeShapeType="1"/>
            </p:cNvSpPr>
            <p:nvPr/>
          </p:nvSpPr>
          <p:spPr bwMode="auto">
            <a:xfrm flipH="1" flipV="1">
              <a:off x="2038941" y="3293205"/>
              <a:ext cx="381000" cy="298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5" name="Line 19"/>
            <p:cNvSpPr>
              <a:spLocks noChangeShapeType="1"/>
            </p:cNvSpPr>
            <p:nvPr/>
          </p:nvSpPr>
          <p:spPr bwMode="auto">
            <a:xfrm flipH="1" flipV="1">
              <a:off x="2966041" y="2715355"/>
              <a:ext cx="717550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6" name="Line 20"/>
            <p:cNvSpPr>
              <a:spLocks noChangeShapeType="1"/>
            </p:cNvSpPr>
            <p:nvPr/>
          </p:nvSpPr>
          <p:spPr bwMode="auto">
            <a:xfrm flipH="1" flipV="1">
              <a:off x="3797891" y="3324955"/>
              <a:ext cx="88900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7" name="Line 21"/>
            <p:cNvSpPr>
              <a:spLocks noChangeShapeType="1"/>
            </p:cNvSpPr>
            <p:nvPr/>
          </p:nvSpPr>
          <p:spPr bwMode="auto">
            <a:xfrm flipV="1">
              <a:off x="3645491" y="3782155"/>
              <a:ext cx="196850" cy="24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8" name="Line 22"/>
            <p:cNvSpPr>
              <a:spLocks noChangeShapeType="1"/>
            </p:cNvSpPr>
            <p:nvPr/>
          </p:nvSpPr>
          <p:spPr bwMode="auto">
            <a:xfrm flipH="1" flipV="1">
              <a:off x="3988391" y="3782155"/>
              <a:ext cx="17145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00" name="Picture 24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902416" y="3140805"/>
              <a:ext cx="66675" cy="133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1" name="Picture 26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96004" y="3588480"/>
              <a:ext cx="85725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3" name="Picture 31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067641" y="2455005"/>
              <a:ext cx="3810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4" name="Picture 33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397716" y="3890105"/>
              <a:ext cx="36195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194" y="3265245"/>
              <a:ext cx="266700" cy="203200"/>
            </a:xfrm>
            <a:prstGeom prst="rect">
              <a:avLst/>
            </a:prstGeom>
          </p:spPr>
        </p:pic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Tree Structure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063636"/>
            <a:ext cx="8252512" cy="5074510"/>
          </a:xfrm>
        </p:spPr>
        <p:txBody>
          <a:bodyPr/>
          <a:lstStyle/>
          <a:p>
            <a:pPr>
              <a:spcBef>
                <a:spcPts val="1776"/>
              </a:spcBef>
            </a:pPr>
            <a:r>
              <a:rPr lang="en-US" sz="2400" dirty="0" smtClean="0"/>
              <a:t>RRT algorithm is implemented</a:t>
            </a:r>
            <a:br>
              <a:rPr lang="en-US" sz="2400" dirty="0" smtClean="0"/>
            </a:br>
            <a:r>
              <a:rPr lang="en-US" sz="2400" dirty="0" smtClean="0"/>
              <a:t>using tree data structure</a:t>
            </a:r>
          </a:p>
          <a:p>
            <a:pPr>
              <a:spcBef>
                <a:spcPts val="1776"/>
              </a:spcBef>
            </a:pPr>
            <a:r>
              <a:rPr lang="en-US" sz="2400" dirty="0" smtClean="0"/>
              <a:t>Tree is special case of </a:t>
            </a:r>
            <a:br>
              <a:rPr lang="en-US" sz="2400" dirty="0" smtClean="0"/>
            </a:br>
            <a:r>
              <a:rPr lang="en-US" sz="2400" dirty="0" smtClean="0"/>
              <a:t>directed graph</a:t>
            </a:r>
          </a:p>
          <a:p>
            <a:pPr>
              <a:spcBef>
                <a:spcPts val="1776"/>
              </a:spcBef>
            </a:pPr>
            <a:r>
              <a:rPr lang="en-US" sz="2400" dirty="0" smtClean="0"/>
              <a:t>Edges are directed from</a:t>
            </a:r>
            <a:br>
              <a:rPr lang="en-US" sz="2400" dirty="0" smtClean="0"/>
            </a:br>
            <a:r>
              <a:rPr lang="en-US" sz="2400" dirty="0" smtClean="0"/>
              <a:t>child node to parent</a:t>
            </a:r>
          </a:p>
          <a:p>
            <a:pPr>
              <a:spcBef>
                <a:spcPts val="1776"/>
              </a:spcBef>
            </a:pPr>
            <a:r>
              <a:rPr lang="en-US" sz="2400" dirty="0" smtClean="0"/>
              <a:t>Every node has one parent, except root</a:t>
            </a:r>
          </a:p>
          <a:p>
            <a:pPr>
              <a:spcBef>
                <a:spcPts val="1776"/>
              </a:spcBef>
            </a:pPr>
            <a:r>
              <a:rPr lang="en-US" sz="2400" dirty="0" smtClean="0"/>
              <a:t>Nodes represent physical states or configurations</a:t>
            </a:r>
          </a:p>
          <a:p>
            <a:pPr>
              <a:spcBef>
                <a:spcPts val="1776"/>
              </a:spcBef>
            </a:pPr>
            <a:r>
              <a:rPr lang="en-US" sz="2400" dirty="0" smtClean="0"/>
              <a:t>Edges represent feasible paths between states</a:t>
            </a:r>
          </a:p>
          <a:p>
            <a:pPr>
              <a:spcBef>
                <a:spcPts val="1776"/>
              </a:spcBef>
            </a:pPr>
            <a:r>
              <a:rPr lang="en-US" sz="2400" dirty="0" smtClean="0"/>
              <a:t>Each edge has cost associated traversing feasible path between states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886485" y="2926691"/>
            <a:ext cx="4770776" cy="3480459"/>
            <a:chOff x="977900" y="520700"/>
            <a:chExt cx="7137400" cy="5207000"/>
          </a:xfrm>
        </p:grpSpPr>
        <p:sp>
          <p:nvSpPr>
            <p:cNvPr id="22531" name="Rectangle 25"/>
            <p:cNvSpPr>
              <a:spLocks noChangeArrowheads="1"/>
            </p:cNvSpPr>
            <p:nvPr/>
          </p:nvSpPr>
          <p:spPr bwMode="auto">
            <a:xfrm>
              <a:off x="977900" y="520700"/>
              <a:ext cx="7137400" cy="5207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2" name="Oval 26"/>
            <p:cNvSpPr>
              <a:spLocks noChangeArrowheads="1"/>
            </p:cNvSpPr>
            <p:nvPr/>
          </p:nvSpPr>
          <p:spPr bwMode="auto">
            <a:xfrm>
              <a:off x="3810000" y="3797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3" name="Oval 27"/>
            <p:cNvSpPr>
              <a:spLocks noChangeArrowheads="1"/>
            </p:cNvSpPr>
            <p:nvPr/>
          </p:nvSpPr>
          <p:spPr bwMode="auto">
            <a:xfrm>
              <a:off x="3581400" y="25400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4" name="Oval 28"/>
            <p:cNvSpPr>
              <a:spLocks noChangeArrowheads="1"/>
            </p:cNvSpPr>
            <p:nvPr/>
          </p:nvSpPr>
          <p:spPr bwMode="auto">
            <a:xfrm>
              <a:off x="1854200" y="3416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5" name="Oval 29"/>
            <p:cNvSpPr>
              <a:spLocks noChangeArrowheads="1"/>
            </p:cNvSpPr>
            <p:nvPr/>
          </p:nvSpPr>
          <p:spPr bwMode="auto">
            <a:xfrm>
              <a:off x="4597400" y="31369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6" name="Oval 30"/>
            <p:cNvSpPr>
              <a:spLocks noChangeArrowheads="1"/>
            </p:cNvSpPr>
            <p:nvPr/>
          </p:nvSpPr>
          <p:spPr bwMode="auto">
            <a:xfrm>
              <a:off x="2768600" y="45466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7" name="Oval 31"/>
            <p:cNvSpPr>
              <a:spLocks noChangeArrowheads="1"/>
            </p:cNvSpPr>
            <p:nvPr/>
          </p:nvSpPr>
          <p:spPr bwMode="auto">
            <a:xfrm>
              <a:off x="4114800" y="622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8" name="Oval 32"/>
            <p:cNvSpPr>
              <a:spLocks noChangeArrowheads="1"/>
            </p:cNvSpPr>
            <p:nvPr/>
          </p:nvSpPr>
          <p:spPr bwMode="auto">
            <a:xfrm>
              <a:off x="2565400" y="16891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9" name="Oval 33"/>
            <p:cNvSpPr>
              <a:spLocks noChangeArrowheads="1"/>
            </p:cNvSpPr>
            <p:nvPr/>
          </p:nvSpPr>
          <p:spPr bwMode="auto">
            <a:xfrm>
              <a:off x="4635499" y="1966897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0" name="Oval 34"/>
            <p:cNvSpPr>
              <a:spLocks noChangeArrowheads="1"/>
            </p:cNvSpPr>
            <p:nvPr/>
          </p:nvSpPr>
          <p:spPr bwMode="auto">
            <a:xfrm>
              <a:off x="5600700" y="3949700"/>
              <a:ext cx="1130300" cy="952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1" name="Oval 35"/>
            <p:cNvSpPr>
              <a:spLocks noChangeArrowheads="1"/>
            </p:cNvSpPr>
            <p:nvPr/>
          </p:nvSpPr>
          <p:spPr bwMode="auto">
            <a:xfrm>
              <a:off x="6680200" y="1524000"/>
              <a:ext cx="444500" cy="381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2" name="Oval 36"/>
            <p:cNvSpPr>
              <a:spLocks noChangeArrowheads="1"/>
            </p:cNvSpPr>
            <p:nvPr/>
          </p:nvSpPr>
          <p:spPr bwMode="auto"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3" name="Oval 37"/>
            <p:cNvSpPr>
              <a:spLocks noChangeArrowheads="1"/>
            </p:cNvSpPr>
            <p:nvPr/>
          </p:nvSpPr>
          <p:spPr bwMode="auto"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5100" y="787400"/>
              <a:ext cx="533400" cy="355600"/>
            </a:xfrm>
            <a:prstGeom prst="rect">
              <a:avLst/>
            </a:prstGeom>
          </p:spPr>
        </p:pic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Algorithm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5320" y="979762"/>
            <a:ext cx="4634448" cy="2303210"/>
          </a:xfrm>
        </p:spPr>
        <p:txBody>
          <a:bodyPr/>
          <a:lstStyle/>
          <a:p>
            <a:r>
              <a:rPr lang="en-US" dirty="0" smtClean="0"/>
              <a:t>Algorithm initialized</a:t>
            </a:r>
          </a:p>
          <a:p>
            <a:pPr lvl="1"/>
            <a:r>
              <a:rPr lang="en-US" dirty="0" smtClean="0"/>
              <a:t>start node</a:t>
            </a:r>
          </a:p>
          <a:p>
            <a:pPr lvl="1"/>
            <a:r>
              <a:rPr lang="en-US" dirty="0" smtClean="0"/>
              <a:t>end node</a:t>
            </a:r>
          </a:p>
          <a:p>
            <a:pPr lvl="1"/>
            <a:r>
              <a:rPr lang="en-US" dirty="0" smtClean="0"/>
              <a:t>terrain/obstacle map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746848" y="3048656"/>
            <a:ext cx="3951897" cy="2883057"/>
            <a:chOff x="977900" y="520700"/>
            <a:chExt cx="7137400" cy="5207000"/>
          </a:xfrm>
        </p:grpSpPr>
        <p:sp>
          <p:nvSpPr>
            <p:cNvPr id="24579" name="Rectangle 3"/>
            <p:cNvSpPr>
              <a:spLocks noChangeArrowheads="1"/>
            </p:cNvSpPr>
            <p:nvPr/>
          </p:nvSpPr>
          <p:spPr bwMode="auto">
            <a:xfrm>
              <a:off x="977900" y="520700"/>
              <a:ext cx="7137400" cy="5207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0" name="Oval 4"/>
            <p:cNvSpPr>
              <a:spLocks noChangeArrowheads="1"/>
            </p:cNvSpPr>
            <p:nvPr/>
          </p:nvSpPr>
          <p:spPr bwMode="auto">
            <a:xfrm>
              <a:off x="3810000" y="3797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1" name="Oval 5"/>
            <p:cNvSpPr>
              <a:spLocks noChangeArrowheads="1"/>
            </p:cNvSpPr>
            <p:nvPr/>
          </p:nvSpPr>
          <p:spPr bwMode="auto">
            <a:xfrm>
              <a:off x="3581400" y="25400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2" name="Oval 6"/>
            <p:cNvSpPr>
              <a:spLocks noChangeArrowheads="1"/>
            </p:cNvSpPr>
            <p:nvPr/>
          </p:nvSpPr>
          <p:spPr bwMode="auto">
            <a:xfrm>
              <a:off x="1854200" y="3416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3" name="Oval 7"/>
            <p:cNvSpPr>
              <a:spLocks noChangeArrowheads="1"/>
            </p:cNvSpPr>
            <p:nvPr/>
          </p:nvSpPr>
          <p:spPr bwMode="auto">
            <a:xfrm>
              <a:off x="4597400" y="31369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4" name="Oval 8"/>
            <p:cNvSpPr>
              <a:spLocks noChangeArrowheads="1"/>
            </p:cNvSpPr>
            <p:nvPr/>
          </p:nvSpPr>
          <p:spPr bwMode="auto">
            <a:xfrm>
              <a:off x="2768600" y="45466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5" name="Oval 9"/>
            <p:cNvSpPr>
              <a:spLocks noChangeArrowheads="1"/>
            </p:cNvSpPr>
            <p:nvPr/>
          </p:nvSpPr>
          <p:spPr bwMode="auto">
            <a:xfrm>
              <a:off x="4114800" y="622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6" name="Oval 10"/>
            <p:cNvSpPr>
              <a:spLocks noChangeArrowheads="1"/>
            </p:cNvSpPr>
            <p:nvPr/>
          </p:nvSpPr>
          <p:spPr bwMode="auto">
            <a:xfrm>
              <a:off x="2565400" y="16891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7" name="Oval 11"/>
            <p:cNvSpPr>
              <a:spLocks noChangeArrowheads="1"/>
            </p:cNvSpPr>
            <p:nvPr/>
          </p:nvSpPr>
          <p:spPr bwMode="auto">
            <a:xfrm>
              <a:off x="4635500" y="18669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8" name="Oval 12"/>
            <p:cNvSpPr>
              <a:spLocks noChangeArrowheads="1"/>
            </p:cNvSpPr>
            <p:nvPr/>
          </p:nvSpPr>
          <p:spPr bwMode="auto">
            <a:xfrm>
              <a:off x="5600700" y="3949700"/>
              <a:ext cx="1130300" cy="952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9" name="Oval 13"/>
            <p:cNvSpPr>
              <a:spLocks noChangeArrowheads="1"/>
            </p:cNvSpPr>
            <p:nvPr/>
          </p:nvSpPr>
          <p:spPr bwMode="auto">
            <a:xfrm>
              <a:off x="6680200" y="1524000"/>
              <a:ext cx="444500" cy="381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0" name="Oval 14"/>
            <p:cNvSpPr>
              <a:spLocks noChangeArrowheads="1"/>
            </p:cNvSpPr>
            <p:nvPr/>
          </p:nvSpPr>
          <p:spPr bwMode="auto"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1" name="Oval 15"/>
            <p:cNvSpPr>
              <a:spLocks noChangeArrowheads="1"/>
            </p:cNvSpPr>
            <p:nvPr/>
          </p:nvSpPr>
          <p:spPr bwMode="auto"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2" name="Oval 18"/>
            <p:cNvSpPr>
              <a:spLocks noChangeArrowheads="1"/>
            </p:cNvSpPr>
            <p:nvPr/>
          </p:nvSpPr>
          <p:spPr bwMode="auto">
            <a:xfrm>
              <a:off x="5537200" y="19685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3" name="Line 21"/>
            <p:cNvSpPr>
              <a:spLocks noChangeShapeType="1"/>
            </p:cNvSpPr>
            <p:nvPr/>
          </p:nvSpPr>
          <p:spPr bwMode="auto">
            <a:xfrm flipV="1">
              <a:off x="5219700" y="2019300"/>
              <a:ext cx="355600" cy="2501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4" name="Oval 22"/>
            <p:cNvSpPr>
              <a:spLocks noChangeArrowheads="1"/>
            </p:cNvSpPr>
            <p:nvPr/>
          </p:nvSpPr>
          <p:spPr bwMode="auto"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5" name="Line 23"/>
            <p:cNvSpPr>
              <a:spLocks noChangeShapeType="1"/>
            </p:cNvSpPr>
            <p:nvPr/>
          </p:nvSpPr>
          <p:spPr bwMode="auto">
            <a:xfrm flipV="1">
              <a:off x="5143500" y="4483100"/>
              <a:ext cx="76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7" name="AutoShape 28"/>
            <p:cNvSpPr>
              <a:spLocks/>
            </p:cNvSpPr>
            <p:nvPr/>
          </p:nvSpPr>
          <p:spPr bwMode="auto">
            <a:xfrm rot="507659">
              <a:off x="4940300" y="4470400"/>
              <a:ext cx="88900" cy="546100"/>
            </a:xfrm>
            <a:prstGeom prst="leftBrace">
              <a:avLst>
                <a:gd name="adj1" fmla="val 5119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7550" y="1930400"/>
              <a:ext cx="357188" cy="3810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7700" y="4474210"/>
              <a:ext cx="354106" cy="30099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05100" y="787400"/>
              <a:ext cx="533400" cy="3556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Algorithm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18" y="1354138"/>
            <a:ext cx="3842643" cy="3986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352425" y="1152871"/>
            <a:ext cx="8321675" cy="4895652"/>
            <a:chOff x="288925" y="714375"/>
            <a:chExt cx="8321675" cy="4895652"/>
          </a:xfrm>
        </p:grpSpPr>
        <p:sp>
          <p:nvSpPr>
            <p:cNvPr id="18434" name="Rectangle 6"/>
            <p:cNvSpPr>
              <a:spLocks noChangeArrowheads="1"/>
            </p:cNvSpPr>
            <p:nvPr/>
          </p:nvSpPr>
          <p:spPr bwMode="auto">
            <a:xfrm>
              <a:off x="2222500" y="2233613"/>
              <a:ext cx="3657600" cy="609600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5" name="Rectangle 3"/>
            <p:cNvSpPr>
              <a:spLocks noChangeArrowheads="1"/>
            </p:cNvSpPr>
            <p:nvPr/>
          </p:nvSpPr>
          <p:spPr bwMode="auto">
            <a:xfrm>
              <a:off x="2205038" y="3206750"/>
              <a:ext cx="3657600" cy="609600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6" name="Rectangle 4"/>
            <p:cNvSpPr>
              <a:spLocks noChangeArrowheads="1"/>
            </p:cNvSpPr>
            <p:nvPr/>
          </p:nvSpPr>
          <p:spPr bwMode="auto">
            <a:xfrm>
              <a:off x="2205038" y="4044950"/>
              <a:ext cx="3657600" cy="609600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2205038" y="4883150"/>
              <a:ext cx="3657600" cy="609600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2205038" y="1301750"/>
              <a:ext cx="3657600" cy="609600"/>
            </a:xfrm>
            <a:prstGeom prst="rect">
              <a:avLst/>
            </a:prstGeom>
            <a:solidFill>
              <a:srgbClr val="DDDDDD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>
              <a:off x="3224213" y="1384300"/>
              <a:ext cx="16209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000" dirty="0">
                  <a:latin typeface="Tahoma" charset="0"/>
                </a:rPr>
                <a:t>p</a:t>
              </a:r>
              <a:r>
                <a:rPr lang="en-US" sz="2000" dirty="0" smtClean="0">
                  <a:latin typeface="Tahoma" charset="0"/>
                </a:rPr>
                <a:t>ath </a:t>
              </a:r>
              <a:r>
                <a:rPr lang="en-US" sz="2000" dirty="0">
                  <a:latin typeface="Tahoma" charset="0"/>
                </a:rPr>
                <a:t>planner</a:t>
              </a:r>
            </a:p>
          </p:txBody>
        </p:sp>
        <p:sp>
          <p:nvSpPr>
            <p:cNvPr id="18440" name="Text Box 8"/>
            <p:cNvSpPr txBox="1">
              <a:spLocks noChangeArrowheads="1"/>
            </p:cNvSpPr>
            <p:nvPr/>
          </p:nvSpPr>
          <p:spPr bwMode="auto">
            <a:xfrm>
              <a:off x="3144838" y="2298700"/>
              <a:ext cx="1766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000" dirty="0">
                  <a:latin typeface="Tahoma" charset="0"/>
                </a:rPr>
                <a:t>p</a:t>
              </a:r>
              <a:r>
                <a:rPr lang="en-US" sz="2000" dirty="0" smtClean="0">
                  <a:latin typeface="Tahoma" charset="0"/>
                </a:rPr>
                <a:t>ath </a:t>
              </a:r>
              <a:r>
                <a:rPr lang="en-US" sz="2000" dirty="0">
                  <a:latin typeface="Tahoma" charset="0"/>
                </a:rPr>
                <a:t>manager</a:t>
              </a:r>
            </a:p>
          </p:txBody>
        </p:sp>
        <p:sp>
          <p:nvSpPr>
            <p:cNvPr id="18441" name="Text Box 9"/>
            <p:cNvSpPr txBox="1">
              <a:spLocks noChangeArrowheads="1"/>
            </p:cNvSpPr>
            <p:nvPr/>
          </p:nvSpPr>
          <p:spPr bwMode="auto">
            <a:xfrm>
              <a:off x="3140075" y="3289300"/>
              <a:ext cx="177940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000" dirty="0">
                  <a:latin typeface="Tahoma" charset="0"/>
                </a:rPr>
                <a:t>p</a:t>
              </a:r>
              <a:r>
                <a:rPr lang="en-US" sz="2000" dirty="0" smtClean="0">
                  <a:latin typeface="Tahoma" charset="0"/>
                </a:rPr>
                <a:t>ath </a:t>
              </a:r>
              <a:r>
                <a:rPr lang="en-US" sz="2000" dirty="0">
                  <a:latin typeface="Tahoma" charset="0"/>
                </a:rPr>
                <a:t>following</a:t>
              </a:r>
            </a:p>
          </p:txBody>
        </p:sp>
        <p:sp>
          <p:nvSpPr>
            <p:cNvPr id="18442" name="Text Box 10"/>
            <p:cNvSpPr txBox="1">
              <a:spLocks noChangeArrowheads="1"/>
            </p:cNvSpPr>
            <p:nvPr/>
          </p:nvSpPr>
          <p:spPr bwMode="auto">
            <a:xfrm>
              <a:off x="3441700" y="4162425"/>
              <a:ext cx="117211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000" dirty="0">
                  <a:latin typeface="Tahoma" charset="0"/>
                </a:rPr>
                <a:t>a</a:t>
              </a:r>
              <a:r>
                <a:rPr lang="en-US" sz="2000" dirty="0" smtClean="0">
                  <a:latin typeface="Tahoma" charset="0"/>
                </a:rPr>
                <a:t>utopilot</a:t>
              </a:r>
              <a:endParaRPr lang="en-US" sz="2000" dirty="0">
                <a:latin typeface="Tahoma" charset="0"/>
              </a:endParaRPr>
            </a:p>
          </p:txBody>
        </p:sp>
        <p:sp>
          <p:nvSpPr>
            <p:cNvPr id="18443" name="Text Box 11"/>
            <p:cNvSpPr txBox="1">
              <a:spLocks noChangeArrowheads="1"/>
            </p:cNvSpPr>
            <p:nvPr/>
          </p:nvSpPr>
          <p:spPr bwMode="auto">
            <a:xfrm>
              <a:off x="2892425" y="5010150"/>
              <a:ext cx="22621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2000" dirty="0">
                  <a:latin typeface="Tahoma" charset="0"/>
                </a:rPr>
                <a:t>u</a:t>
              </a:r>
              <a:r>
                <a:rPr lang="en-US" sz="2000" dirty="0" smtClean="0">
                  <a:latin typeface="Tahoma" charset="0"/>
                </a:rPr>
                <a:t>nmanned aircraft</a:t>
              </a:r>
              <a:endParaRPr lang="en-US" sz="2000" dirty="0">
                <a:latin typeface="Tahoma" charset="0"/>
              </a:endParaRPr>
            </a:p>
          </p:txBody>
        </p:sp>
        <p:grpSp>
          <p:nvGrpSpPr>
            <p:cNvPr id="18444" name="Group 12"/>
            <p:cNvGrpSpPr>
              <a:grpSpLocks/>
            </p:cNvGrpSpPr>
            <p:nvPr/>
          </p:nvGrpSpPr>
          <p:grpSpPr bwMode="auto">
            <a:xfrm>
              <a:off x="5862638" y="3702050"/>
              <a:ext cx="381000" cy="520700"/>
              <a:chOff x="5136" y="3216"/>
              <a:chExt cx="240" cy="480"/>
            </a:xfrm>
          </p:grpSpPr>
          <p:sp>
            <p:nvSpPr>
              <p:cNvPr id="18495" name="Line 13"/>
              <p:cNvSpPr>
                <a:spLocks noChangeShapeType="1"/>
              </p:cNvSpPr>
              <p:nvPr/>
            </p:nvSpPr>
            <p:spPr bwMode="auto">
              <a:xfrm>
                <a:off x="5136" y="3696"/>
                <a:ext cx="240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96" name="Line 14"/>
              <p:cNvSpPr>
                <a:spLocks noChangeShapeType="1"/>
              </p:cNvSpPr>
              <p:nvPr/>
            </p:nvSpPr>
            <p:spPr bwMode="auto">
              <a:xfrm flipV="1">
                <a:off x="5376" y="3216"/>
                <a:ext cx="0" cy="48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97" name="Line 15"/>
              <p:cNvSpPr>
                <a:spLocks noChangeShapeType="1"/>
              </p:cNvSpPr>
              <p:nvPr/>
            </p:nvSpPr>
            <p:spPr bwMode="auto">
              <a:xfrm flipH="1">
                <a:off x="5136" y="3216"/>
                <a:ext cx="240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8445" name="Line 16"/>
            <p:cNvSpPr>
              <a:spLocks noChangeShapeType="1"/>
            </p:cNvSpPr>
            <p:nvPr/>
          </p:nvSpPr>
          <p:spPr bwMode="auto">
            <a:xfrm>
              <a:off x="1900238" y="3663950"/>
              <a:ext cx="0" cy="5270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46" name="Line 17"/>
            <p:cNvSpPr>
              <a:spLocks noChangeShapeType="1"/>
            </p:cNvSpPr>
            <p:nvPr/>
          </p:nvSpPr>
          <p:spPr bwMode="auto">
            <a:xfrm flipH="1">
              <a:off x="1900238" y="36639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47" name="Text Box 18"/>
            <p:cNvSpPr txBox="1">
              <a:spLocks noChangeArrowheads="1"/>
            </p:cNvSpPr>
            <p:nvPr/>
          </p:nvSpPr>
          <p:spPr bwMode="auto">
            <a:xfrm>
              <a:off x="833320" y="1752600"/>
              <a:ext cx="9768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w</a:t>
              </a:r>
              <a:r>
                <a:rPr lang="en-US" sz="1400" dirty="0" smtClean="0">
                  <a:latin typeface="Tahoma" charset="0"/>
                </a:rPr>
                <a:t>aypoints</a:t>
              </a:r>
              <a:endParaRPr lang="en-US" sz="1400" dirty="0">
                <a:latin typeface="Tahoma" charset="0"/>
              </a:endParaRPr>
            </a:p>
          </p:txBody>
        </p:sp>
        <p:sp>
          <p:nvSpPr>
            <p:cNvPr id="18448" name="Text Box 19"/>
            <p:cNvSpPr txBox="1">
              <a:spLocks noChangeArrowheads="1"/>
            </p:cNvSpPr>
            <p:nvPr/>
          </p:nvSpPr>
          <p:spPr bwMode="auto">
            <a:xfrm>
              <a:off x="5937250" y="5302250"/>
              <a:ext cx="155477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o</a:t>
              </a:r>
              <a:r>
                <a:rPr lang="en-US" sz="1400" dirty="0" smtClean="0">
                  <a:latin typeface="Tahoma" charset="0"/>
                </a:rPr>
                <a:t>n</a:t>
              </a:r>
              <a:r>
                <a:rPr lang="en-US" sz="1400" dirty="0">
                  <a:latin typeface="Tahoma" charset="0"/>
                </a:rPr>
                <a:t>-board sensors</a:t>
              </a:r>
            </a:p>
          </p:txBody>
        </p:sp>
        <p:sp>
          <p:nvSpPr>
            <p:cNvPr id="18449" name="Text Box 20"/>
            <p:cNvSpPr txBox="1">
              <a:spLocks noChangeArrowheads="1"/>
            </p:cNvSpPr>
            <p:nvPr/>
          </p:nvSpPr>
          <p:spPr bwMode="auto">
            <a:xfrm>
              <a:off x="6245225" y="3790950"/>
              <a:ext cx="124286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p</a:t>
              </a:r>
              <a:r>
                <a:rPr lang="en-US" sz="1400" dirty="0" smtClean="0">
                  <a:latin typeface="Tahoma" charset="0"/>
                </a:rPr>
                <a:t>osition </a:t>
              </a:r>
              <a:r>
                <a:rPr lang="en-US" sz="1400" dirty="0">
                  <a:latin typeface="Tahoma" charset="0"/>
                </a:rPr>
                <a:t>error</a:t>
              </a:r>
            </a:p>
          </p:txBody>
        </p:sp>
        <p:sp>
          <p:nvSpPr>
            <p:cNvPr id="18450" name="Text Box 21"/>
            <p:cNvSpPr txBox="1">
              <a:spLocks noChangeArrowheads="1"/>
            </p:cNvSpPr>
            <p:nvPr/>
          </p:nvSpPr>
          <p:spPr bwMode="auto">
            <a:xfrm>
              <a:off x="6245225" y="2908300"/>
              <a:ext cx="125452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t</a:t>
              </a:r>
              <a:r>
                <a:rPr lang="en-US" sz="1400" dirty="0" smtClean="0">
                  <a:latin typeface="Tahoma" charset="0"/>
                </a:rPr>
                <a:t>racking </a:t>
              </a:r>
              <a:r>
                <a:rPr lang="en-US" sz="1400" dirty="0">
                  <a:latin typeface="Tahoma" charset="0"/>
                </a:rPr>
                <a:t>error</a:t>
              </a:r>
            </a:p>
          </p:txBody>
        </p:sp>
        <p:sp>
          <p:nvSpPr>
            <p:cNvPr id="18451" name="Text Box 22"/>
            <p:cNvSpPr txBox="1">
              <a:spLocks noChangeArrowheads="1"/>
            </p:cNvSpPr>
            <p:nvPr/>
          </p:nvSpPr>
          <p:spPr bwMode="auto">
            <a:xfrm>
              <a:off x="6245225" y="1905000"/>
              <a:ext cx="65936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s</a:t>
              </a:r>
              <a:r>
                <a:rPr lang="en-US" sz="1400" dirty="0" smtClean="0">
                  <a:latin typeface="Tahoma" charset="0"/>
                </a:rPr>
                <a:t>tatus</a:t>
              </a:r>
              <a:endParaRPr lang="en-US" sz="1400" dirty="0">
                <a:latin typeface="Tahoma" charset="0"/>
              </a:endParaRPr>
            </a:p>
          </p:txBody>
        </p:sp>
        <p:sp>
          <p:nvSpPr>
            <p:cNvPr id="18452" name="Line 23"/>
            <p:cNvSpPr>
              <a:spLocks noChangeShapeType="1"/>
            </p:cNvSpPr>
            <p:nvPr/>
          </p:nvSpPr>
          <p:spPr bwMode="auto">
            <a:xfrm flipH="1">
              <a:off x="1900238" y="45021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3" name="Line 24"/>
            <p:cNvSpPr>
              <a:spLocks noChangeShapeType="1"/>
            </p:cNvSpPr>
            <p:nvPr/>
          </p:nvSpPr>
          <p:spPr bwMode="auto">
            <a:xfrm flipH="1">
              <a:off x="1900238" y="4502150"/>
              <a:ext cx="0" cy="56832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4" name="Line 26"/>
            <p:cNvSpPr>
              <a:spLocks noChangeShapeType="1"/>
            </p:cNvSpPr>
            <p:nvPr/>
          </p:nvSpPr>
          <p:spPr bwMode="auto">
            <a:xfrm>
              <a:off x="1900238" y="50736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5" name="Line 27"/>
            <p:cNvSpPr>
              <a:spLocks noChangeShapeType="1"/>
            </p:cNvSpPr>
            <p:nvPr/>
          </p:nvSpPr>
          <p:spPr bwMode="auto">
            <a:xfrm>
              <a:off x="1900238" y="419735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6" name="Line 28"/>
            <p:cNvSpPr>
              <a:spLocks noChangeShapeType="1"/>
            </p:cNvSpPr>
            <p:nvPr/>
          </p:nvSpPr>
          <p:spPr bwMode="auto">
            <a:xfrm>
              <a:off x="1900238" y="42735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7" name="Line 29"/>
            <p:cNvSpPr>
              <a:spLocks noChangeShapeType="1"/>
            </p:cNvSpPr>
            <p:nvPr/>
          </p:nvSpPr>
          <p:spPr bwMode="auto">
            <a:xfrm>
              <a:off x="5862638" y="3321050"/>
              <a:ext cx="3810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8" name="Line 30"/>
            <p:cNvSpPr>
              <a:spLocks noChangeShapeType="1"/>
            </p:cNvSpPr>
            <p:nvPr/>
          </p:nvSpPr>
          <p:spPr bwMode="auto">
            <a:xfrm flipV="1">
              <a:off x="6243638" y="2711450"/>
              <a:ext cx="0" cy="6096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59" name="Line 31"/>
            <p:cNvSpPr>
              <a:spLocks noChangeShapeType="1"/>
            </p:cNvSpPr>
            <p:nvPr/>
          </p:nvSpPr>
          <p:spPr bwMode="auto">
            <a:xfrm flipH="1" flipV="1">
              <a:off x="5867400" y="2709863"/>
              <a:ext cx="376238" cy="158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0" name="Line 32"/>
            <p:cNvSpPr>
              <a:spLocks noChangeShapeType="1"/>
            </p:cNvSpPr>
            <p:nvPr/>
          </p:nvSpPr>
          <p:spPr bwMode="auto">
            <a:xfrm>
              <a:off x="5892800" y="2311400"/>
              <a:ext cx="350838" cy="15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1" name="Line 33"/>
            <p:cNvSpPr>
              <a:spLocks noChangeShapeType="1"/>
            </p:cNvSpPr>
            <p:nvPr/>
          </p:nvSpPr>
          <p:spPr bwMode="auto">
            <a:xfrm flipH="1" flipV="1">
              <a:off x="6235700" y="1803400"/>
              <a:ext cx="7938" cy="5095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2" name="Line 34"/>
            <p:cNvSpPr>
              <a:spLocks noChangeShapeType="1"/>
            </p:cNvSpPr>
            <p:nvPr/>
          </p:nvSpPr>
          <p:spPr bwMode="auto">
            <a:xfrm flipH="1">
              <a:off x="5857875" y="1809750"/>
              <a:ext cx="3857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3" name="Line 35"/>
            <p:cNvSpPr>
              <a:spLocks noChangeShapeType="1"/>
            </p:cNvSpPr>
            <p:nvPr/>
          </p:nvSpPr>
          <p:spPr bwMode="auto">
            <a:xfrm flipH="1">
              <a:off x="1900238" y="2667000"/>
              <a:ext cx="309562" cy="63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4" name="Line 36"/>
            <p:cNvSpPr>
              <a:spLocks noChangeShapeType="1"/>
            </p:cNvSpPr>
            <p:nvPr/>
          </p:nvSpPr>
          <p:spPr bwMode="auto">
            <a:xfrm>
              <a:off x="1900238" y="2673350"/>
              <a:ext cx="0" cy="6032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5" name="Line 37"/>
            <p:cNvSpPr>
              <a:spLocks noChangeShapeType="1"/>
            </p:cNvSpPr>
            <p:nvPr/>
          </p:nvSpPr>
          <p:spPr bwMode="auto">
            <a:xfrm>
              <a:off x="1900238" y="328295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6" name="Line 38"/>
            <p:cNvSpPr>
              <a:spLocks noChangeShapeType="1"/>
            </p:cNvSpPr>
            <p:nvPr/>
          </p:nvSpPr>
          <p:spPr bwMode="auto">
            <a:xfrm flipH="1">
              <a:off x="1900238" y="15303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7" name="Line 39"/>
            <p:cNvSpPr>
              <a:spLocks noChangeShapeType="1"/>
            </p:cNvSpPr>
            <p:nvPr/>
          </p:nvSpPr>
          <p:spPr bwMode="auto">
            <a:xfrm>
              <a:off x="1900238" y="1530350"/>
              <a:ext cx="0" cy="8318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8" name="Line 40"/>
            <p:cNvSpPr>
              <a:spLocks noChangeShapeType="1"/>
            </p:cNvSpPr>
            <p:nvPr/>
          </p:nvSpPr>
          <p:spPr bwMode="auto">
            <a:xfrm>
              <a:off x="1900238" y="229235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69" name="Line 41"/>
            <p:cNvSpPr>
              <a:spLocks noChangeShapeType="1"/>
            </p:cNvSpPr>
            <p:nvPr/>
          </p:nvSpPr>
          <p:spPr bwMode="auto">
            <a:xfrm flipV="1">
              <a:off x="1900238" y="2362200"/>
              <a:ext cx="296862" cy="635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0" name="Line 42"/>
            <p:cNvSpPr>
              <a:spLocks noChangeShapeType="1"/>
            </p:cNvSpPr>
            <p:nvPr/>
          </p:nvSpPr>
          <p:spPr bwMode="auto">
            <a:xfrm>
              <a:off x="1900238" y="335915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1" name="Line 43"/>
            <p:cNvSpPr>
              <a:spLocks noChangeShapeType="1"/>
            </p:cNvSpPr>
            <p:nvPr/>
          </p:nvSpPr>
          <p:spPr bwMode="auto">
            <a:xfrm>
              <a:off x="1900238" y="10033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2" name="Line 44"/>
            <p:cNvSpPr>
              <a:spLocks noChangeShapeType="1"/>
            </p:cNvSpPr>
            <p:nvPr/>
          </p:nvSpPr>
          <p:spPr bwMode="auto">
            <a:xfrm>
              <a:off x="1900238" y="1295400"/>
              <a:ext cx="0" cy="762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3" name="Line 45"/>
            <p:cNvSpPr>
              <a:spLocks noChangeShapeType="1"/>
            </p:cNvSpPr>
            <p:nvPr/>
          </p:nvSpPr>
          <p:spPr bwMode="auto">
            <a:xfrm>
              <a:off x="1900238" y="1371600"/>
              <a:ext cx="304800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74" name="Text Box 46"/>
            <p:cNvSpPr txBox="1">
              <a:spLocks noChangeArrowheads="1"/>
            </p:cNvSpPr>
            <p:nvPr/>
          </p:nvSpPr>
          <p:spPr bwMode="auto">
            <a:xfrm>
              <a:off x="702124" y="714375"/>
              <a:ext cx="110799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d</a:t>
              </a:r>
              <a:r>
                <a:rPr lang="en-US" sz="1400" dirty="0" smtClean="0">
                  <a:latin typeface="Tahoma" charset="0"/>
                </a:rPr>
                <a:t>estination</a:t>
              </a:r>
              <a:r>
                <a:rPr lang="en-US" sz="1400" dirty="0">
                  <a:latin typeface="Tahoma" charset="0"/>
                </a:rPr>
                <a:t>,</a:t>
              </a:r>
              <a:br>
                <a:rPr lang="en-US" sz="1400" dirty="0">
                  <a:latin typeface="Tahoma" charset="0"/>
                </a:rPr>
              </a:br>
              <a:r>
                <a:rPr lang="en-US" sz="1400" dirty="0">
                  <a:latin typeface="Tahoma" charset="0"/>
                </a:rPr>
                <a:t>obstacles</a:t>
              </a:r>
            </a:p>
          </p:txBody>
        </p:sp>
        <p:sp>
          <p:nvSpPr>
            <p:cNvPr id="18475" name="Text Box 47"/>
            <p:cNvSpPr txBox="1">
              <a:spLocks noChangeArrowheads="1"/>
            </p:cNvSpPr>
            <p:nvPr/>
          </p:nvSpPr>
          <p:spPr bwMode="auto">
            <a:xfrm>
              <a:off x="288925" y="4664075"/>
              <a:ext cx="152119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s</a:t>
              </a:r>
              <a:r>
                <a:rPr lang="en-US" sz="1400" dirty="0" smtClean="0">
                  <a:latin typeface="Tahoma" charset="0"/>
                </a:rPr>
                <a:t>ervo </a:t>
              </a:r>
              <a:r>
                <a:rPr lang="en-US" sz="1400" dirty="0">
                  <a:latin typeface="Tahoma" charset="0"/>
                </a:rPr>
                <a:t>commands</a:t>
              </a:r>
            </a:p>
          </p:txBody>
        </p:sp>
        <p:grpSp>
          <p:nvGrpSpPr>
            <p:cNvPr id="18477" name="Group 51"/>
            <p:cNvGrpSpPr>
              <a:grpSpLocks/>
            </p:cNvGrpSpPr>
            <p:nvPr/>
          </p:nvGrpSpPr>
          <p:grpSpPr bwMode="auto">
            <a:xfrm>
              <a:off x="6134100" y="4679950"/>
              <a:ext cx="1993900" cy="609600"/>
              <a:chOff x="4072" y="3100"/>
              <a:chExt cx="1320" cy="384"/>
            </a:xfrm>
          </p:grpSpPr>
          <p:sp>
            <p:nvSpPr>
              <p:cNvPr id="18493" name="Rectangle 52"/>
              <p:cNvSpPr>
                <a:spLocks noChangeArrowheads="1"/>
              </p:cNvSpPr>
              <p:nvPr/>
            </p:nvSpPr>
            <p:spPr bwMode="auto">
              <a:xfrm>
                <a:off x="4072" y="3100"/>
                <a:ext cx="1320" cy="384"/>
              </a:xfrm>
              <a:prstGeom prst="rect">
                <a:avLst/>
              </a:prstGeom>
              <a:solidFill>
                <a:srgbClr val="DDDDDD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94" name="Text Box 53"/>
              <p:cNvSpPr txBox="1">
                <a:spLocks noChangeArrowheads="1"/>
              </p:cNvSpPr>
              <p:nvPr/>
            </p:nvSpPr>
            <p:spPr bwMode="auto">
              <a:xfrm>
                <a:off x="4106" y="3164"/>
                <a:ext cx="1246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2000" dirty="0">
                    <a:latin typeface="Tahoma" charset="0"/>
                  </a:rPr>
                  <a:t>s</a:t>
                </a:r>
                <a:r>
                  <a:rPr lang="en-US" sz="2000" dirty="0" smtClean="0">
                    <a:latin typeface="Tahoma" charset="0"/>
                  </a:rPr>
                  <a:t>tate </a:t>
                </a:r>
                <a:r>
                  <a:rPr lang="en-US" sz="2000" dirty="0">
                    <a:latin typeface="Tahoma" charset="0"/>
                  </a:rPr>
                  <a:t>estimator</a:t>
                </a:r>
              </a:p>
            </p:txBody>
          </p:sp>
        </p:grpSp>
        <p:sp>
          <p:nvSpPr>
            <p:cNvPr id="18478" name="Line 54"/>
            <p:cNvSpPr>
              <a:spLocks noChangeShapeType="1"/>
            </p:cNvSpPr>
            <p:nvPr/>
          </p:nvSpPr>
          <p:spPr bwMode="auto">
            <a:xfrm>
              <a:off x="5868988" y="5067300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79" name="Line 55"/>
            <p:cNvSpPr>
              <a:spLocks noChangeShapeType="1"/>
            </p:cNvSpPr>
            <p:nvPr/>
          </p:nvSpPr>
          <p:spPr bwMode="auto">
            <a:xfrm flipH="1">
              <a:off x="8470900" y="1587500"/>
              <a:ext cx="12700" cy="3416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0" name="Line 56"/>
            <p:cNvSpPr>
              <a:spLocks noChangeShapeType="1"/>
            </p:cNvSpPr>
            <p:nvPr/>
          </p:nvSpPr>
          <p:spPr bwMode="auto">
            <a:xfrm flipH="1">
              <a:off x="5864225" y="1600200"/>
              <a:ext cx="2609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1" name="Line 57"/>
            <p:cNvSpPr>
              <a:spLocks noChangeShapeType="1"/>
            </p:cNvSpPr>
            <p:nvPr/>
          </p:nvSpPr>
          <p:spPr bwMode="auto">
            <a:xfrm flipH="1" flipV="1">
              <a:off x="5867400" y="2489200"/>
              <a:ext cx="2597150" cy="1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2" name="Line 58"/>
            <p:cNvSpPr>
              <a:spLocks noChangeShapeType="1"/>
            </p:cNvSpPr>
            <p:nvPr/>
          </p:nvSpPr>
          <p:spPr bwMode="auto">
            <a:xfrm flipH="1">
              <a:off x="5859463" y="3517900"/>
              <a:ext cx="26114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3" name="Line 59"/>
            <p:cNvSpPr>
              <a:spLocks noChangeShapeType="1"/>
            </p:cNvSpPr>
            <p:nvPr/>
          </p:nvSpPr>
          <p:spPr bwMode="auto">
            <a:xfrm flipH="1">
              <a:off x="5859463" y="4457700"/>
              <a:ext cx="2614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5" name="Line 61"/>
            <p:cNvSpPr>
              <a:spLocks noChangeShapeType="1"/>
            </p:cNvSpPr>
            <p:nvPr/>
          </p:nvSpPr>
          <p:spPr bwMode="auto">
            <a:xfrm flipH="1">
              <a:off x="8128000" y="5003800"/>
              <a:ext cx="342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6" name="Text Box 62"/>
            <p:cNvSpPr txBox="1">
              <a:spLocks noChangeArrowheads="1"/>
            </p:cNvSpPr>
            <p:nvPr/>
          </p:nvSpPr>
          <p:spPr bwMode="auto">
            <a:xfrm>
              <a:off x="746125" y="5187950"/>
              <a:ext cx="55829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w</a:t>
              </a:r>
              <a:r>
                <a:rPr lang="en-US" sz="1400" dirty="0" smtClean="0">
                  <a:latin typeface="Tahoma" charset="0"/>
                </a:rPr>
                <a:t>ind</a:t>
              </a:r>
              <a:endParaRPr lang="en-US" sz="1400" dirty="0">
                <a:latin typeface="Tahoma" charset="0"/>
              </a:endParaRPr>
            </a:p>
          </p:txBody>
        </p:sp>
        <p:sp>
          <p:nvSpPr>
            <p:cNvPr id="18487" name="Line 63"/>
            <p:cNvSpPr>
              <a:spLocks noChangeShapeType="1"/>
            </p:cNvSpPr>
            <p:nvPr/>
          </p:nvSpPr>
          <p:spPr bwMode="auto">
            <a:xfrm>
              <a:off x="1473200" y="5327650"/>
              <a:ext cx="730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88" name="Text Box 18"/>
            <p:cNvSpPr txBox="1">
              <a:spLocks noChangeArrowheads="1"/>
            </p:cNvSpPr>
            <p:nvPr/>
          </p:nvSpPr>
          <p:spPr bwMode="auto">
            <a:xfrm>
              <a:off x="483628" y="2806700"/>
              <a:ext cx="13264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p</a:t>
              </a:r>
              <a:r>
                <a:rPr lang="en-US" sz="1400" dirty="0" smtClean="0">
                  <a:latin typeface="Tahoma" charset="0"/>
                </a:rPr>
                <a:t>ath </a:t>
              </a:r>
              <a:r>
                <a:rPr lang="en-US" sz="1400" dirty="0">
                  <a:latin typeface="Tahoma" charset="0"/>
                </a:rPr>
                <a:t>d</a:t>
              </a:r>
              <a:r>
                <a:rPr lang="en-US" sz="1400" dirty="0" smtClean="0">
                  <a:latin typeface="Tahoma" charset="0"/>
                </a:rPr>
                <a:t>efinition</a:t>
              </a:r>
              <a:endParaRPr lang="en-US" sz="1400" dirty="0">
                <a:latin typeface="Tahoma" charset="0"/>
              </a:endParaRPr>
            </a:p>
          </p:txBody>
        </p:sp>
        <p:sp>
          <p:nvSpPr>
            <p:cNvPr id="18489" name="Text Box 18"/>
            <p:cNvSpPr txBox="1">
              <a:spLocks noChangeArrowheads="1"/>
            </p:cNvSpPr>
            <p:nvPr/>
          </p:nvSpPr>
          <p:spPr bwMode="auto">
            <a:xfrm>
              <a:off x="768720" y="3429000"/>
              <a:ext cx="1041400" cy="95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a</a:t>
              </a:r>
              <a:r>
                <a:rPr lang="en-US" sz="1400" dirty="0" smtClean="0">
                  <a:latin typeface="Tahoma" charset="0"/>
                </a:rPr>
                <a:t>irspeed</a:t>
              </a:r>
              <a:r>
                <a:rPr lang="en-US" sz="1400" dirty="0">
                  <a:latin typeface="Tahoma" charset="0"/>
                </a:rPr>
                <a:t>,</a:t>
              </a:r>
              <a:r>
                <a:rPr lang="en-US" sz="1400" dirty="0" smtClean="0">
                  <a:latin typeface="Tahoma" charset="0"/>
                </a:rPr>
                <a:t/>
              </a:r>
              <a:br>
                <a:rPr lang="en-US" sz="1400" dirty="0" smtClean="0">
                  <a:latin typeface="Tahoma" charset="0"/>
                </a:rPr>
              </a:br>
              <a:r>
                <a:rPr lang="en-US" sz="1400" dirty="0" smtClean="0">
                  <a:latin typeface="Tahoma" charset="0"/>
                </a:rPr>
                <a:t>altitude</a:t>
              </a:r>
              <a:r>
                <a:rPr lang="en-US" sz="1400" dirty="0">
                  <a:latin typeface="Tahoma" charset="0"/>
                </a:rPr>
                <a:t>,</a:t>
              </a:r>
              <a:endParaRPr lang="en-US" sz="1400" dirty="0" smtClean="0">
                <a:latin typeface="Tahoma" charset="0"/>
              </a:endParaRPr>
            </a:p>
            <a:p>
              <a:pPr algn="ctr" eaLnBrk="0" hangingPunct="0"/>
              <a:r>
                <a:rPr lang="en-US" sz="1400" dirty="0">
                  <a:latin typeface="Tahoma" charset="0"/>
                </a:rPr>
                <a:t>h</a:t>
              </a:r>
              <a:r>
                <a:rPr lang="en-US" sz="1400" dirty="0" smtClean="0">
                  <a:latin typeface="Tahoma" charset="0"/>
                </a:rPr>
                <a:t>eading</a:t>
              </a:r>
              <a:r>
                <a:rPr lang="en-US" sz="1400" dirty="0">
                  <a:latin typeface="Tahoma" charset="0"/>
                </a:rPr>
                <a:t>,</a:t>
              </a:r>
            </a:p>
            <a:p>
              <a:pPr algn="ctr" eaLnBrk="0" hangingPunct="0"/>
              <a:r>
                <a:rPr lang="en-US" sz="1400" dirty="0">
                  <a:latin typeface="Tahoma" charset="0"/>
                </a:rPr>
                <a:t>commands </a:t>
              </a:r>
            </a:p>
          </p:txBody>
        </p:sp>
        <p:sp>
          <p:nvSpPr>
            <p:cNvPr id="18490" name="Line 34"/>
            <p:cNvSpPr>
              <a:spLocks noChangeShapeType="1"/>
            </p:cNvSpPr>
            <p:nvPr/>
          </p:nvSpPr>
          <p:spPr bwMode="auto">
            <a:xfrm flipH="1">
              <a:off x="5870575" y="1390650"/>
              <a:ext cx="385763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91" name="Line 43"/>
            <p:cNvSpPr>
              <a:spLocks noChangeShapeType="1"/>
            </p:cNvSpPr>
            <p:nvPr/>
          </p:nvSpPr>
          <p:spPr bwMode="auto">
            <a:xfrm>
              <a:off x="6256338" y="1104900"/>
              <a:ext cx="0" cy="2921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492" name="Text Box 46"/>
            <p:cNvSpPr txBox="1">
              <a:spLocks noChangeArrowheads="1"/>
            </p:cNvSpPr>
            <p:nvPr/>
          </p:nvSpPr>
          <p:spPr bwMode="auto">
            <a:xfrm>
              <a:off x="6015038" y="714375"/>
              <a:ext cx="5289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latin typeface="Tahoma" charset="0"/>
                </a:rPr>
                <a:t>m</a:t>
              </a:r>
              <a:r>
                <a:rPr lang="en-US" sz="1400" dirty="0" smtClean="0">
                  <a:latin typeface="Tahoma" charset="0"/>
                </a:rPr>
                <a:t>ap</a:t>
              </a:r>
              <a:endParaRPr lang="en-US" sz="1400" dirty="0">
                <a:latin typeface="Tahoma" charset="0"/>
              </a:endParaRPr>
            </a:p>
          </p:txBody>
        </p:sp>
        <p:pic>
          <p:nvPicPr>
            <p:cNvPr id="67" name="Picture 66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5099050"/>
              <a:ext cx="381000" cy="2413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5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5194982" y="3647913"/>
            <a:ext cx="3657600" cy="2668356"/>
            <a:chOff x="977900" y="520700"/>
            <a:chExt cx="7137400" cy="5207000"/>
          </a:xfrm>
        </p:grpSpPr>
        <p:sp>
          <p:nvSpPr>
            <p:cNvPr id="26627" name="Rectangle 3"/>
            <p:cNvSpPr>
              <a:spLocks noChangeArrowheads="1"/>
            </p:cNvSpPr>
            <p:nvPr/>
          </p:nvSpPr>
          <p:spPr bwMode="auto">
            <a:xfrm>
              <a:off x="977900" y="520700"/>
              <a:ext cx="7137400" cy="5207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8" name="Oval 4"/>
            <p:cNvSpPr>
              <a:spLocks noChangeArrowheads="1"/>
            </p:cNvSpPr>
            <p:nvPr/>
          </p:nvSpPr>
          <p:spPr bwMode="auto">
            <a:xfrm>
              <a:off x="3810000" y="3797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29" name="Oval 5"/>
            <p:cNvSpPr>
              <a:spLocks noChangeArrowheads="1"/>
            </p:cNvSpPr>
            <p:nvPr/>
          </p:nvSpPr>
          <p:spPr bwMode="auto">
            <a:xfrm>
              <a:off x="3581400" y="25400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0" name="Oval 6"/>
            <p:cNvSpPr>
              <a:spLocks noChangeArrowheads="1"/>
            </p:cNvSpPr>
            <p:nvPr/>
          </p:nvSpPr>
          <p:spPr bwMode="auto">
            <a:xfrm>
              <a:off x="1854200" y="3416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1" name="Oval 7"/>
            <p:cNvSpPr>
              <a:spLocks noChangeArrowheads="1"/>
            </p:cNvSpPr>
            <p:nvPr/>
          </p:nvSpPr>
          <p:spPr bwMode="auto">
            <a:xfrm>
              <a:off x="4597400" y="31369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2" name="Oval 8"/>
            <p:cNvSpPr>
              <a:spLocks noChangeArrowheads="1"/>
            </p:cNvSpPr>
            <p:nvPr/>
          </p:nvSpPr>
          <p:spPr bwMode="auto">
            <a:xfrm>
              <a:off x="2768600" y="45466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3" name="Oval 9"/>
            <p:cNvSpPr>
              <a:spLocks noChangeArrowheads="1"/>
            </p:cNvSpPr>
            <p:nvPr/>
          </p:nvSpPr>
          <p:spPr bwMode="auto">
            <a:xfrm>
              <a:off x="4114800" y="622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4" name="Oval 10"/>
            <p:cNvSpPr>
              <a:spLocks noChangeArrowheads="1"/>
            </p:cNvSpPr>
            <p:nvPr/>
          </p:nvSpPr>
          <p:spPr bwMode="auto">
            <a:xfrm>
              <a:off x="2565400" y="16891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5" name="Oval 11"/>
            <p:cNvSpPr>
              <a:spLocks noChangeArrowheads="1"/>
            </p:cNvSpPr>
            <p:nvPr/>
          </p:nvSpPr>
          <p:spPr bwMode="auto">
            <a:xfrm>
              <a:off x="4635500" y="18669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6" name="Oval 12"/>
            <p:cNvSpPr>
              <a:spLocks noChangeArrowheads="1"/>
            </p:cNvSpPr>
            <p:nvPr/>
          </p:nvSpPr>
          <p:spPr bwMode="auto">
            <a:xfrm>
              <a:off x="5600700" y="3949700"/>
              <a:ext cx="1130300" cy="952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7" name="Oval 13"/>
            <p:cNvSpPr>
              <a:spLocks noChangeArrowheads="1"/>
            </p:cNvSpPr>
            <p:nvPr/>
          </p:nvSpPr>
          <p:spPr bwMode="auto">
            <a:xfrm>
              <a:off x="6680200" y="1524000"/>
              <a:ext cx="444500" cy="381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8" name="Oval 14"/>
            <p:cNvSpPr>
              <a:spLocks noChangeArrowheads="1"/>
            </p:cNvSpPr>
            <p:nvPr/>
          </p:nvSpPr>
          <p:spPr bwMode="auto"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9" name="Oval 15"/>
            <p:cNvSpPr>
              <a:spLocks noChangeArrowheads="1"/>
            </p:cNvSpPr>
            <p:nvPr/>
          </p:nvSpPr>
          <p:spPr bwMode="auto"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0" name="Oval 18"/>
            <p:cNvSpPr>
              <a:spLocks noChangeArrowheads="1"/>
            </p:cNvSpPr>
            <p:nvPr/>
          </p:nvSpPr>
          <p:spPr bwMode="auto">
            <a:xfrm>
              <a:off x="1981200" y="4876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1" name="Oval 21"/>
            <p:cNvSpPr>
              <a:spLocks noChangeArrowheads="1"/>
            </p:cNvSpPr>
            <p:nvPr/>
          </p:nvSpPr>
          <p:spPr bwMode="auto"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2" name="Line 22"/>
            <p:cNvSpPr>
              <a:spLocks noChangeShapeType="1"/>
            </p:cNvSpPr>
            <p:nvPr/>
          </p:nvSpPr>
          <p:spPr bwMode="auto">
            <a:xfrm flipV="1">
              <a:off x="5143500" y="4483100"/>
              <a:ext cx="76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3" name="Line 24"/>
            <p:cNvSpPr>
              <a:spLocks noChangeShapeType="1"/>
            </p:cNvSpPr>
            <p:nvPr/>
          </p:nvSpPr>
          <p:spPr bwMode="auto">
            <a:xfrm flipH="1" flipV="1">
              <a:off x="4381500" y="5054600"/>
              <a:ext cx="762000" cy="3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4" name="Oval 25"/>
            <p:cNvSpPr>
              <a:spLocks noChangeArrowheads="1"/>
            </p:cNvSpPr>
            <p:nvPr/>
          </p:nvSpPr>
          <p:spPr bwMode="auto">
            <a:xfrm>
              <a:off x="4343400" y="5003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5" name="Line 26"/>
            <p:cNvSpPr>
              <a:spLocks noChangeShapeType="1"/>
            </p:cNvSpPr>
            <p:nvPr/>
          </p:nvSpPr>
          <p:spPr bwMode="auto">
            <a:xfrm flipH="1" flipV="1">
              <a:off x="2019300" y="4927600"/>
              <a:ext cx="2374900" cy="13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5450" y="5226050"/>
              <a:ext cx="613410" cy="40005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5100" y="787400"/>
              <a:ext cx="533400" cy="355600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7650" y="4838700"/>
              <a:ext cx="357188" cy="3810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</p:spPr>
        </p:pic>
      </p:grpSp>
      <p:sp>
        <p:nvSpPr>
          <p:cNvPr id="27" name="Title 2"/>
          <p:cNvSpPr txBox="1">
            <a:spLocks/>
          </p:cNvSpPr>
          <p:nvPr/>
        </p:nvSpPr>
        <p:spPr>
          <a:xfrm>
            <a:off x="457200" y="242278"/>
            <a:ext cx="8229600" cy="63949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mtClean="0"/>
              <a:t>RRT Algorithm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8" y="985837"/>
            <a:ext cx="4049571" cy="5175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5010172" y="3450717"/>
            <a:ext cx="3842409" cy="2803181"/>
            <a:chOff x="977900" y="520700"/>
            <a:chExt cx="7137400" cy="5207000"/>
          </a:xfrm>
        </p:grpSpPr>
        <p:sp>
          <p:nvSpPr>
            <p:cNvPr id="28675" name="Rectangle 3"/>
            <p:cNvSpPr>
              <a:spLocks noChangeArrowheads="1"/>
            </p:cNvSpPr>
            <p:nvPr/>
          </p:nvSpPr>
          <p:spPr bwMode="auto">
            <a:xfrm>
              <a:off x="977900" y="520700"/>
              <a:ext cx="7137400" cy="5207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76" name="Oval 4"/>
            <p:cNvSpPr>
              <a:spLocks noChangeArrowheads="1"/>
            </p:cNvSpPr>
            <p:nvPr/>
          </p:nvSpPr>
          <p:spPr bwMode="auto">
            <a:xfrm>
              <a:off x="3810000" y="3797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77" name="Oval 5"/>
            <p:cNvSpPr>
              <a:spLocks noChangeArrowheads="1"/>
            </p:cNvSpPr>
            <p:nvPr/>
          </p:nvSpPr>
          <p:spPr bwMode="auto">
            <a:xfrm>
              <a:off x="3581400" y="25400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78" name="Oval 6"/>
            <p:cNvSpPr>
              <a:spLocks noChangeArrowheads="1"/>
            </p:cNvSpPr>
            <p:nvPr/>
          </p:nvSpPr>
          <p:spPr bwMode="auto">
            <a:xfrm>
              <a:off x="1854200" y="3416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79" name="Oval 7"/>
            <p:cNvSpPr>
              <a:spLocks noChangeArrowheads="1"/>
            </p:cNvSpPr>
            <p:nvPr/>
          </p:nvSpPr>
          <p:spPr bwMode="auto">
            <a:xfrm>
              <a:off x="4622800" y="33147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0" name="Oval 8"/>
            <p:cNvSpPr>
              <a:spLocks noChangeArrowheads="1"/>
            </p:cNvSpPr>
            <p:nvPr/>
          </p:nvSpPr>
          <p:spPr bwMode="auto">
            <a:xfrm>
              <a:off x="2768600" y="45466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1" name="Oval 9"/>
            <p:cNvSpPr>
              <a:spLocks noChangeArrowheads="1"/>
            </p:cNvSpPr>
            <p:nvPr/>
          </p:nvSpPr>
          <p:spPr bwMode="auto">
            <a:xfrm>
              <a:off x="4114800" y="622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2" name="Oval 10"/>
            <p:cNvSpPr>
              <a:spLocks noChangeArrowheads="1"/>
            </p:cNvSpPr>
            <p:nvPr/>
          </p:nvSpPr>
          <p:spPr bwMode="auto">
            <a:xfrm>
              <a:off x="2565400" y="16891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3" name="Oval 11"/>
            <p:cNvSpPr>
              <a:spLocks noChangeArrowheads="1"/>
            </p:cNvSpPr>
            <p:nvPr/>
          </p:nvSpPr>
          <p:spPr bwMode="auto">
            <a:xfrm>
              <a:off x="4635500" y="18669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4" name="Oval 12"/>
            <p:cNvSpPr>
              <a:spLocks noChangeArrowheads="1"/>
            </p:cNvSpPr>
            <p:nvPr/>
          </p:nvSpPr>
          <p:spPr bwMode="auto">
            <a:xfrm>
              <a:off x="5600700" y="3949700"/>
              <a:ext cx="1130300" cy="952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5" name="Oval 13"/>
            <p:cNvSpPr>
              <a:spLocks noChangeArrowheads="1"/>
            </p:cNvSpPr>
            <p:nvPr/>
          </p:nvSpPr>
          <p:spPr bwMode="auto">
            <a:xfrm>
              <a:off x="6680200" y="1524000"/>
              <a:ext cx="444500" cy="381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6" name="Oval 14"/>
            <p:cNvSpPr>
              <a:spLocks noChangeArrowheads="1"/>
            </p:cNvSpPr>
            <p:nvPr/>
          </p:nvSpPr>
          <p:spPr bwMode="auto"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7" name="Oval 15"/>
            <p:cNvSpPr>
              <a:spLocks noChangeArrowheads="1"/>
            </p:cNvSpPr>
            <p:nvPr/>
          </p:nvSpPr>
          <p:spPr bwMode="auto"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8" name="Oval 18"/>
            <p:cNvSpPr>
              <a:spLocks noChangeArrowheads="1"/>
            </p:cNvSpPr>
            <p:nvPr/>
          </p:nvSpPr>
          <p:spPr bwMode="auto">
            <a:xfrm>
              <a:off x="4660900" y="27940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9" name="Oval 20"/>
            <p:cNvSpPr>
              <a:spLocks noChangeArrowheads="1"/>
            </p:cNvSpPr>
            <p:nvPr/>
          </p:nvSpPr>
          <p:spPr bwMode="auto"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90" name="Line 21"/>
            <p:cNvSpPr>
              <a:spLocks noChangeShapeType="1"/>
            </p:cNvSpPr>
            <p:nvPr/>
          </p:nvSpPr>
          <p:spPr bwMode="auto">
            <a:xfrm flipV="1">
              <a:off x="5143500" y="4483100"/>
              <a:ext cx="76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91" name="Line 23"/>
            <p:cNvSpPr>
              <a:spLocks noChangeShapeType="1"/>
            </p:cNvSpPr>
            <p:nvPr/>
          </p:nvSpPr>
          <p:spPr bwMode="auto">
            <a:xfrm flipH="1" flipV="1">
              <a:off x="4381500" y="5054600"/>
              <a:ext cx="762000" cy="3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92" name="Oval 24"/>
            <p:cNvSpPr>
              <a:spLocks noChangeArrowheads="1"/>
            </p:cNvSpPr>
            <p:nvPr/>
          </p:nvSpPr>
          <p:spPr bwMode="auto">
            <a:xfrm>
              <a:off x="4343400" y="5003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93" name="Line 25"/>
            <p:cNvSpPr>
              <a:spLocks noChangeShapeType="1"/>
            </p:cNvSpPr>
            <p:nvPr/>
          </p:nvSpPr>
          <p:spPr bwMode="auto">
            <a:xfrm flipH="1" flipV="1">
              <a:off x="4711700" y="2844800"/>
              <a:ext cx="292100" cy="101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94" name="Line 27"/>
            <p:cNvSpPr>
              <a:spLocks noChangeShapeType="1"/>
            </p:cNvSpPr>
            <p:nvPr/>
          </p:nvSpPr>
          <p:spPr bwMode="auto">
            <a:xfrm flipH="1" flipV="1">
              <a:off x="5016500" y="3886200"/>
              <a:ext cx="203200" cy="596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95" name="Oval 28"/>
            <p:cNvSpPr>
              <a:spLocks noChangeArrowheads="1"/>
            </p:cNvSpPr>
            <p:nvPr/>
          </p:nvSpPr>
          <p:spPr bwMode="auto">
            <a:xfrm>
              <a:off x="4978400" y="38354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96" name="Line 29"/>
            <p:cNvSpPr>
              <a:spLocks noChangeShapeType="1"/>
            </p:cNvSpPr>
            <p:nvPr/>
          </p:nvSpPr>
          <p:spPr bwMode="auto">
            <a:xfrm flipV="1">
              <a:off x="5359400" y="3505200"/>
              <a:ext cx="58420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800" y="3191330"/>
              <a:ext cx="1346200" cy="28847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5100" y="787400"/>
              <a:ext cx="533400" cy="3556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4350" y="2501900"/>
              <a:ext cx="357188" cy="38100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5450" y="5226050"/>
              <a:ext cx="613410" cy="400050"/>
            </a:xfrm>
            <a:prstGeom prst="rect">
              <a:avLst/>
            </a:prstGeom>
          </p:spPr>
        </p:pic>
      </p:grpSp>
      <p:sp>
        <p:nvSpPr>
          <p:cNvPr id="31" name="Title 2"/>
          <p:cNvSpPr txBox="1">
            <a:spLocks/>
          </p:cNvSpPr>
          <p:nvPr/>
        </p:nvSpPr>
        <p:spPr>
          <a:xfrm>
            <a:off x="457200" y="242278"/>
            <a:ext cx="8229600" cy="63949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mtClean="0"/>
              <a:t>RRT Algorithm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08" y="985837"/>
            <a:ext cx="3855121" cy="4947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210203" y="2276515"/>
            <a:ext cx="4995440" cy="3644360"/>
            <a:chOff x="977900" y="520700"/>
            <a:chExt cx="7137400" cy="5207000"/>
          </a:xfrm>
        </p:grpSpPr>
        <p:sp>
          <p:nvSpPr>
            <p:cNvPr id="30723" name="Rectangle 3"/>
            <p:cNvSpPr>
              <a:spLocks noChangeArrowheads="1"/>
            </p:cNvSpPr>
            <p:nvPr/>
          </p:nvSpPr>
          <p:spPr bwMode="auto">
            <a:xfrm>
              <a:off x="977900" y="520700"/>
              <a:ext cx="7137400" cy="5207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4" name="Oval 4"/>
            <p:cNvSpPr>
              <a:spLocks noChangeArrowheads="1"/>
            </p:cNvSpPr>
            <p:nvPr/>
          </p:nvSpPr>
          <p:spPr bwMode="auto">
            <a:xfrm>
              <a:off x="3810000" y="3797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5" name="Oval 5"/>
            <p:cNvSpPr>
              <a:spLocks noChangeArrowheads="1"/>
            </p:cNvSpPr>
            <p:nvPr/>
          </p:nvSpPr>
          <p:spPr bwMode="auto">
            <a:xfrm>
              <a:off x="3581400" y="25400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6" name="Oval 6"/>
            <p:cNvSpPr>
              <a:spLocks noChangeArrowheads="1"/>
            </p:cNvSpPr>
            <p:nvPr/>
          </p:nvSpPr>
          <p:spPr bwMode="auto">
            <a:xfrm>
              <a:off x="1854200" y="3416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7" name="Oval 7"/>
            <p:cNvSpPr>
              <a:spLocks noChangeArrowheads="1"/>
            </p:cNvSpPr>
            <p:nvPr/>
          </p:nvSpPr>
          <p:spPr bwMode="auto">
            <a:xfrm>
              <a:off x="4622800" y="33147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8" name="Oval 8"/>
            <p:cNvSpPr>
              <a:spLocks noChangeArrowheads="1"/>
            </p:cNvSpPr>
            <p:nvPr/>
          </p:nvSpPr>
          <p:spPr bwMode="auto">
            <a:xfrm>
              <a:off x="2768600" y="45466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9" name="Oval 9"/>
            <p:cNvSpPr>
              <a:spLocks noChangeArrowheads="1"/>
            </p:cNvSpPr>
            <p:nvPr/>
          </p:nvSpPr>
          <p:spPr bwMode="auto">
            <a:xfrm>
              <a:off x="4114800" y="622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0" name="Oval 10"/>
            <p:cNvSpPr>
              <a:spLocks noChangeArrowheads="1"/>
            </p:cNvSpPr>
            <p:nvPr/>
          </p:nvSpPr>
          <p:spPr bwMode="auto">
            <a:xfrm>
              <a:off x="2565400" y="16891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1" name="Oval 11"/>
            <p:cNvSpPr>
              <a:spLocks noChangeArrowheads="1"/>
            </p:cNvSpPr>
            <p:nvPr/>
          </p:nvSpPr>
          <p:spPr bwMode="auto">
            <a:xfrm>
              <a:off x="4635500" y="18669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2" name="Oval 12"/>
            <p:cNvSpPr>
              <a:spLocks noChangeArrowheads="1"/>
            </p:cNvSpPr>
            <p:nvPr/>
          </p:nvSpPr>
          <p:spPr bwMode="auto">
            <a:xfrm>
              <a:off x="5600700" y="3949700"/>
              <a:ext cx="1130300" cy="952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3" name="Oval 13"/>
            <p:cNvSpPr>
              <a:spLocks noChangeArrowheads="1"/>
            </p:cNvSpPr>
            <p:nvPr/>
          </p:nvSpPr>
          <p:spPr bwMode="auto">
            <a:xfrm>
              <a:off x="6680200" y="1524000"/>
              <a:ext cx="444500" cy="381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4" name="Oval 14"/>
            <p:cNvSpPr>
              <a:spLocks noChangeArrowheads="1"/>
            </p:cNvSpPr>
            <p:nvPr/>
          </p:nvSpPr>
          <p:spPr bwMode="auto"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5" name="Oval 15"/>
            <p:cNvSpPr>
              <a:spLocks noChangeArrowheads="1"/>
            </p:cNvSpPr>
            <p:nvPr/>
          </p:nvSpPr>
          <p:spPr bwMode="auto"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6" name="Oval 18"/>
            <p:cNvSpPr>
              <a:spLocks noChangeArrowheads="1"/>
            </p:cNvSpPr>
            <p:nvPr/>
          </p:nvSpPr>
          <p:spPr bwMode="auto">
            <a:xfrm>
              <a:off x="2197100" y="29210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7" name="Oval 20"/>
            <p:cNvSpPr>
              <a:spLocks noChangeArrowheads="1"/>
            </p:cNvSpPr>
            <p:nvPr/>
          </p:nvSpPr>
          <p:spPr bwMode="auto"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8" name="Line 21"/>
            <p:cNvSpPr>
              <a:spLocks noChangeShapeType="1"/>
            </p:cNvSpPr>
            <p:nvPr/>
          </p:nvSpPr>
          <p:spPr bwMode="auto">
            <a:xfrm flipV="1">
              <a:off x="5143500" y="4483100"/>
              <a:ext cx="76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9" name="Line 23"/>
            <p:cNvSpPr>
              <a:spLocks noChangeShapeType="1"/>
            </p:cNvSpPr>
            <p:nvPr/>
          </p:nvSpPr>
          <p:spPr bwMode="auto">
            <a:xfrm flipH="1" flipV="1">
              <a:off x="4381500" y="5054600"/>
              <a:ext cx="762000" cy="3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0" name="Oval 24"/>
            <p:cNvSpPr>
              <a:spLocks noChangeArrowheads="1"/>
            </p:cNvSpPr>
            <p:nvPr/>
          </p:nvSpPr>
          <p:spPr bwMode="auto">
            <a:xfrm>
              <a:off x="4343400" y="5003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1" name="Line 25"/>
            <p:cNvSpPr>
              <a:spLocks noChangeShapeType="1"/>
            </p:cNvSpPr>
            <p:nvPr/>
          </p:nvSpPr>
          <p:spPr bwMode="auto">
            <a:xfrm flipH="1" flipV="1">
              <a:off x="2235200" y="2971800"/>
              <a:ext cx="2146300" cy="2082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2" name="Line 27"/>
            <p:cNvSpPr>
              <a:spLocks noChangeShapeType="1"/>
            </p:cNvSpPr>
            <p:nvPr/>
          </p:nvSpPr>
          <p:spPr bwMode="auto">
            <a:xfrm flipH="1" flipV="1">
              <a:off x="3924300" y="4610100"/>
              <a:ext cx="44450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43" name="Oval 28"/>
            <p:cNvSpPr>
              <a:spLocks noChangeArrowheads="1"/>
            </p:cNvSpPr>
            <p:nvPr/>
          </p:nvSpPr>
          <p:spPr bwMode="auto">
            <a:xfrm>
              <a:off x="3911600" y="45720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1550" y="4718050"/>
              <a:ext cx="613410" cy="40005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5100" y="787400"/>
              <a:ext cx="533400" cy="3556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8950" y="2654300"/>
              <a:ext cx="357188" cy="3810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5450" y="5226050"/>
              <a:ext cx="613410" cy="400050"/>
            </a:xfrm>
            <a:prstGeom prst="rect">
              <a:avLst/>
            </a:prstGeom>
          </p:spPr>
        </p:pic>
      </p:grpSp>
      <p:sp>
        <p:nvSpPr>
          <p:cNvPr id="30" name="Title 2"/>
          <p:cNvSpPr txBox="1">
            <a:spLocks/>
          </p:cNvSpPr>
          <p:nvPr/>
        </p:nvSpPr>
        <p:spPr>
          <a:xfrm>
            <a:off x="457200" y="242278"/>
            <a:ext cx="8229600" cy="63949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mtClean="0"/>
              <a:t>RRT Algorithm</a:t>
            </a:r>
            <a:endParaRPr lang="en-US" dirty="0"/>
          </a:p>
        </p:txBody>
      </p:sp>
      <p:sp>
        <p:nvSpPr>
          <p:cNvPr id="31" name="Content Placeholder 3"/>
          <p:cNvSpPr txBox="1">
            <a:spLocks/>
          </p:cNvSpPr>
          <p:nvPr/>
        </p:nvSpPr>
        <p:spPr>
          <a:xfrm>
            <a:off x="241560" y="1051654"/>
            <a:ext cx="8229600" cy="50745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</a:rPr>
              <a:t>Continue adding nodes and checking for collisions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524326" y="3247029"/>
            <a:ext cx="4256374" cy="3105184"/>
            <a:chOff x="977900" y="520700"/>
            <a:chExt cx="7137400" cy="5207000"/>
          </a:xfrm>
        </p:grpSpPr>
        <p:sp>
          <p:nvSpPr>
            <p:cNvPr id="32771" name="Rectangle 3"/>
            <p:cNvSpPr>
              <a:spLocks noChangeArrowheads="1"/>
            </p:cNvSpPr>
            <p:nvPr/>
          </p:nvSpPr>
          <p:spPr bwMode="auto">
            <a:xfrm>
              <a:off x="977900" y="520700"/>
              <a:ext cx="7137400" cy="5207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2" name="Oval 4"/>
            <p:cNvSpPr>
              <a:spLocks noChangeArrowheads="1"/>
            </p:cNvSpPr>
            <p:nvPr/>
          </p:nvSpPr>
          <p:spPr bwMode="auto">
            <a:xfrm>
              <a:off x="3810000" y="3797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3" name="Oval 5"/>
            <p:cNvSpPr>
              <a:spLocks noChangeArrowheads="1"/>
            </p:cNvSpPr>
            <p:nvPr/>
          </p:nvSpPr>
          <p:spPr bwMode="auto">
            <a:xfrm>
              <a:off x="3581400" y="25400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4" name="Oval 6"/>
            <p:cNvSpPr>
              <a:spLocks noChangeArrowheads="1"/>
            </p:cNvSpPr>
            <p:nvPr/>
          </p:nvSpPr>
          <p:spPr bwMode="auto">
            <a:xfrm>
              <a:off x="1854200" y="3416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5" name="Oval 7"/>
            <p:cNvSpPr>
              <a:spLocks noChangeArrowheads="1"/>
            </p:cNvSpPr>
            <p:nvPr/>
          </p:nvSpPr>
          <p:spPr bwMode="auto">
            <a:xfrm>
              <a:off x="4622800" y="33147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6" name="Oval 8"/>
            <p:cNvSpPr>
              <a:spLocks noChangeArrowheads="1"/>
            </p:cNvSpPr>
            <p:nvPr/>
          </p:nvSpPr>
          <p:spPr bwMode="auto">
            <a:xfrm>
              <a:off x="2768600" y="45466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7" name="Oval 9"/>
            <p:cNvSpPr>
              <a:spLocks noChangeArrowheads="1"/>
            </p:cNvSpPr>
            <p:nvPr/>
          </p:nvSpPr>
          <p:spPr bwMode="auto">
            <a:xfrm>
              <a:off x="4114800" y="6223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8" name="Oval 10"/>
            <p:cNvSpPr>
              <a:spLocks noChangeArrowheads="1"/>
            </p:cNvSpPr>
            <p:nvPr/>
          </p:nvSpPr>
          <p:spPr bwMode="auto">
            <a:xfrm>
              <a:off x="2565400" y="16891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9" name="Oval 11"/>
            <p:cNvSpPr>
              <a:spLocks noChangeArrowheads="1"/>
            </p:cNvSpPr>
            <p:nvPr/>
          </p:nvSpPr>
          <p:spPr bwMode="auto">
            <a:xfrm>
              <a:off x="4635500" y="1866900"/>
              <a:ext cx="647700" cy="698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0" name="Oval 12"/>
            <p:cNvSpPr>
              <a:spLocks noChangeArrowheads="1"/>
            </p:cNvSpPr>
            <p:nvPr/>
          </p:nvSpPr>
          <p:spPr bwMode="auto">
            <a:xfrm>
              <a:off x="5600700" y="3949700"/>
              <a:ext cx="1130300" cy="9525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1" name="Oval 13"/>
            <p:cNvSpPr>
              <a:spLocks noChangeArrowheads="1"/>
            </p:cNvSpPr>
            <p:nvPr/>
          </p:nvSpPr>
          <p:spPr bwMode="auto">
            <a:xfrm>
              <a:off x="6680200" y="1524000"/>
              <a:ext cx="444500" cy="381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2" name="Oval 14"/>
            <p:cNvSpPr>
              <a:spLocks noChangeArrowheads="1"/>
            </p:cNvSpPr>
            <p:nvPr/>
          </p:nvSpPr>
          <p:spPr bwMode="auto">
            <a:xfrm>
              <a:off x="5105400" y="50546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3" name="Oval 15"/>
            <p:cNvSpPr>
              <a:spLocks noChangeArrowheads="1"/>
            </p:cNvSpPr>
            <p:nvPr/>
          </p:nvSpPr>
          <p:spPr bwMode="auto">
            <a:xfrm>
              <a:off x="3327400" y="1155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4" name="Oval 18"/>
            <p:cNvSpPr>
              <a:spLocks noChangeArrowheads="1"/>
            </p:cNvSpPr>
            <p:nvPr/>
          </p:nvSpPr>
          <p:spPr bwMode="auto">
            <a:xfrm>
              <a:off x="3009900" y="1282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5" name="Oval 20"/>
            <p:cNvSpPr>
              <a:spLocks noChangeArrowheads="1"/>
            </p:cNvSpPr>
            <p:nvPr/>
          </p:nvSpPr>
          <p:spPr bwMode="auto">
            <a:xfrm>
              <a:off x="5181600" y="4457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6" name="Line 21"/>
            <p:cNvSpPr>
              <a:spLocks noChangeShapeType="1"/>
            </p:cNvSpPr>
            <p:nvPr/>
          </p:nvSpPr>
          <p:spPr bwMode="auto">
            <a:xfrm flipV="1">
              <a:off x="5143500" y="4483100"/>
              <a:ext cx="76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7" name="Line 23"/>
            <p:cNvSpPr>
              <a:spLocks noChangeShapeType="1"/>
            </p:cNvSpPr>
            <p:nvPr/>
          </p:nvSpPr>
          <p:spPr bwMode="auto">
            <a:xfrm flipH="1" flipV="1">
              <a:off x="4381500" y="5054600"/>
              <a:ext cx="762000" cy="381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8" name="Oval 24"/>
            <p:cNvSpPr>
              <a:spLocks noChangeArrowheads="1"/>
            </p:cNvSpPr>
            <p:nvPr/>
          </p:nvSpPr>
          <p:spPr bwMode="auto">
            <a:xfrm>
              <a:off x="4343400" y="5003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89" name="Line 27"/>
            <p:cNvSpPr>
              <a:spLocks noChangeShapeType="1"/>
            </p:cNvSpPr>
            <p:nvPr/>
          </p:nvSpPr>
          <p:spPr bwMode="auto">
            <a:xfrm flipH="1" flipV="1">
              <a:off x="3924300" y="4610100"/>
              <a:ext cx="444500" cy="431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0" name="Oval 28"/>
            <p:cNvSpPr>
              <a:spLocks noChangeArrowheads="1"/>
            </p:cNvSpPr>
            <p:nvPr/>
          </p:nvSpPr>
          <p:spPr bwMode="auto">
            <a:xfrm>
              <a:off x="3911600" y="45720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1" name="Line 30"/>
            <p:cNvSpPr>
              <a:spLocks noChangeShapeType="1"/>
            </p:cNvSpPr>
            <p:nvPr/>
          </p:nvSpPr>
          <p:spPr bwMode="auto">
            <a:xfrm flipH="1" flipV="1">
              <a:off x="3238500" y="4419600"/>
              <a:ext cx="711200" cy="1905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2" name="Line 31"/>
            <p:cNvSpPr>
              <a:spLocks noChangeShapeType="1"/>
            </p:cNvSpPr>
            <p:nvPr/>
          </p:nvSpPr>
          <p:spPr bwMode="auto">
            <a:xfrm flipH="1" flipV="1">
              <a:off x="4775200" y="4076700"/>
              <a:ext cx="44450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3" name="Line 32"/>
            <p:cNvSpPr>
              <a:spLocks noChangeShapeType="1"/>
            </p:cNvSpPr>
            <p:nvPr/>
          </p:nvSpPr>
          <p:spPr bwMode="auto">
            <a:xfrm flipH="1">
              <a:off x="2565400" y="4406900"/>
              <a:ext cx="660400" cy="177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4" name="Line 33"/>
            <p:cNvSpPr>
              <a:spLocks noChangeShapeType="1"/>
            </p:cNvSpPr>
            <p:nvPr/>
          </p:nvSpPr>
          <p:spPr bwMode="auto">
            <a:xfrm flipH="1" flipV="1">
              <a:off x="5829300" y="3289300"/>
              <a:ext cx="431800" cy="48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5" name="Line 34"/>
            <p:cNvSpPr>
              <a:spLocks noChangeShapeType="1"/>
            </p:cNvSpPr>
            <p:nvPr/>
          </p:nvSpPr>
          <p:spPr bwMode="auto">
            <a:xfrm flipH="1">
              <a:off x="2260600" y="4584700"/>
              <a:ext cx="279400" cy="596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6" name="Line 35"/>
            <p:cNvSpPr>
              <a:spLocks noChangeShapeType="1"/>
            </p:cNvSpPr>
            <p:nvPr/>
          </p:nvSpPr>
          <p:spPr bwMode="auto">
            <a:xfrm flipH="1" flipV="1">
              <a:off x="2425700" y="3378200"/>
              <a:ext cx="571500" cy="431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7" name="Line 36"/>
            <p:cNvSpPr>
              <a:spLocks noChangeShapeType="1"/>
            </p:cNvSpPr>
            <p:nvPr/>
          </p:nvSpPr>
          <p:spPr bwMode="auto">
            <a:xfrm flipV="1">
              <a:off x="2997200" y="3365500"/>
              <a:ext cx="431800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8" name="Line 37"/>
            <p:cNvSpPr>
              <a:spLocks noChangeShapeType="1"/>
            </p:cNvSpPr>
            <p:nvPr/>
          </p:nvSpPr>
          <p:spPr bwMode="auto">
            <a:xfrm flipH="1" flipV="1">
              <a:off x="3022600" y="3848100"/>
              <a:ext cx="203200" cy="5461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99" name="Line 38"/>
            <p:cNvSpPr>
              <a:spLocks noChangeShapeType="1"/>
            </p:cNvSpPr>
            <p:nvPr/>
          </p:nvSpPr>
          <p:spPr bwMode="auto">
            <a:xfrm flipH="1">
              <a:off x="5803900" y="2997200"/>
              <a:ext cx="622300" cy="292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0" name="Line 39"/>
            <p:cNvSpPr>
              <a:spLocks noChangeShapeType="1"/>
            </p:cNvSpPr>
            <p:nvPr/>
          </p:nvSpPr>
          <p:spPr bwMode="auto">
            <a:xfrm flipV="1">
              <a:off x="5080000" y="2628900"/>
              <a:ext cx="4445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1" name="Line 40"/>
            <p:cNvSpPr>
              <a:spLocks noChangeShapeType="1"/>
            </p:cNvSpPr>
            <p:nvPr/>
          </p:nvSpPr>
          <p:spPr bwMode="auto">
            <a:xfrm flipH="1" flipV="1">
              <a:off x="5092700" y="3175000"/>
              <a:ext cx="711200" cy="114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2" name="Line 41"/>
            <p:cNvSpPr>
              <a:spLocks noChangeShapeType="1"/>
            </p:cNvSpPr>
            <p:nvPr/>
          </p:nvSpPr>
          <p:spPr bwMode="auto">
            <a:xfrm flipH="1">
              <a:off x="5588000" y="3784600"/>
              <a:ext cx="69850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3" name="Line 42"/>
            <p:cNvSpPr>
              <a:spLocks noChangeShapeType="1"/>
            </p:cNvSpPr>
            <p:nvPr/>
          </p:nvSpPr>
          <p:spPr bwMode="auto">
            <a:xfrm flipV="1">
              <a:off x="5232400" y="3911600"/>
              <a:ext cx="368300" cy="584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4" name="Line 43"/>
            <p:cNvSpPr>
              <a:spLocks noChangeShapeType="1"/>
            </p:cNvSpPr>
            <p:nvPr/>
          </p:nvSpPr>
          <p:spPr bwMode="auto">
            <a:xfrm flipH="1">
              <a:off x="2413000" y="2806700"/>
              <a:ext cx="279400" cy="596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5" name="Line 44"/>
            <p:cNvSpPr>
              <a:spLocks noChangeShapeType="1"/>
            </p:cNvSpPr>
            <p:nvPr/>
          </p:nvSpPr>
          <p:spPr bwMode="auto">
            <a:xfrm flipH="1">
              <a:off x="2679700" y="2527300"/>
              <a:ext cx="546100" cy="3175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6" name="Line 45"/>
            <p:cNvSpPr>
              <a:spLocks noChangeShapeType="1"/>
            </p:cNvSpPr>
            <p:nvPr/>
          </p:nvSpPr>
          <p:spPr bwMode="auto">
            <a:xfrm>
              <a:off x="2120900" y="2400300"/>
              <a:ext cx="520700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7" name="Line 46"/>
            <p:cNvSpPr>
              <a:spLocks noChangeShapeType="1"/>
            </p:cNvSpPr>
            <p:nvPr/>
          </p:nvSpPr>
          <p:spPr bwMode="auto">
            <a:xfrm flipH="1" flipV="1">
              <a:off x="1816100" y="3340100"/>
              <a:ext cx="571500" cy="50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8" name="Line 47"/>
            <p:cNvSpPr>
              <a:spLocks noChangeShapeType="1"/>
            </p:cNvSpPr>
            <p:nvPr/>
          </p:nvSpPr>
          <p:spPr bwMode="auto">
            <a:xfrm flipH="1">
              <a:off x="5511800" y="1892300"/>
              <a:ext cx="25400" cy="774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09" name="Line 48"/>
            <p:cNvSpPr>
              <a:spLocks noChangeShapeType="1"/>
            </p:cNvSpPr>
            <p:nvPr/>
          </p:nvSpPr>
          <p:spPr bwMode="auto">
            <a:xfrm flipH="1">
              <a:off x="3200400" y="1968500"/>
              <a:ext cx="279400" cy="596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0" name="Line 49"/>
            <p:cNvSpPr>
              <a:spLocks noChangeShapeType="1"/>
            </p:cNvSpPr>
            <p:nvPr/>
          </p:nvSpPr>
          <p:spPr bwMode="auto">
            <a:xfrm>
              <a:off x="3073400" y="1358900"/>
              <a:ext cx="381000" cy="63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1" name="Line 50"/>
            <p:cNvSpPr>
              <a:spLocks noChangeShapeType="1"/>
            </p:cNvSpPr>
            <p:nvPr/>
          </p:nvSpPr>
          <p:spPr bwMode="auto">
            <a:xfrm>
              <a:off x="2603500" y="596900"/>
              <a:ext cx="4445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2" name="Oval 51"/>
            <p:cNvSpPr>
              <a:spLocks noChangeArrowheads="1"/>
            </p:cNvSpPr>
            <p:nvPr/>
          </p:nvSpPr>
          <p:spPr bwMode="auto">
            <a:xfrm>
              <a:off x="2565400" y="558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3" name="Oval 52"/>
            <p:cNvSpPr>
              <a:spLocks noChangeArrowheads="1"/>
            </p:cNvSpPr>
            <p:nvPr/>
          </p:nvSpPr>
          <p:spPr bwMode="auto">
            <a:xfrm>
              <a:off x="2070100" y="23495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4" name="Oval 53"/>
            <p:cNvSpPr>
              <a:spLocks noChangeArrowheads="1"/>
            </p:cNvSpPr>
            <p:nvPr/>
          </p:nvSpPr>
          <p:spPr bwMode="auto">
            <a:xfrm>
              <a:off x="3416300" y="1917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5" name="Oval 54"/>
            <p:cNvSpPr>
              <a:spLocks noChangeArrowheads="1"/>
            </p:cNvSpPr>
            <p:nvPr/>
          </p:nvSpPr>
          <p:spPr bwMode="auto">
            <a:xfrm>
              <a:off x="3149600" y="24892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6" name="Oval 55"/>
            <p:cNvSpPr>
              <a:spLocks noChangeArrowheads="1"/>
            </p:cNvSpPr>
            <p:nvPr/>
          </p:nvSpPr>
          <p:spPr bwMode="auto">
            <a:xfrm>
              <a:off x="2616200" y="27940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7" name="Oval 56"/>
            <p:cNvSpPr>
              <a:spLocks noChangeArrowheads="1"/>
            </p:cNvSpPr>
            <p:nvPr/>
          </p:nvSpPr>
          <p:spPr bwMode="auto">
            <a:xfrm>
              <a:off x="1752600" y="32893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8" name="Oval 57"/>
            <p:cNvSpPr>
              <a:spLocks noChangeArrowheads="1"/>
            </p:cNvSpPr>
            <p:nvPr/>
          </p:nvSpPr>
          <p:spPr bwMode="auto">
            <a:xfrm>
              <a:off x="2374900" y="33401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19" name="Oval 58"/>
            <p:cNvSpPr>
              <a:spLocks noChangeArrowheads="1"/>
            </p:cNvSpPr>
            <p:nvPr/>
          </p:nvSpPr>
          <p:spPr bwMode="auto">
            <a:xfrm>
              <a:off x="2971800" y="37592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0" name="Oval 59"/>
            <p:cNvSpPr>
              <a:spLocks noChangeArrowheads="1"/>
            </p:cNvSpPr>
            <p:nvPr/>
          </p:nvSpPr>
          <p:spPr bwMode="auto">
            <a:xfrm>
              <a:off x="3378200" y="3314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1" name="Oval 60"/>
            <p:cNvSpPr>
              <a:spLocks noChangeArrowheads="1"/>
            </p:cNvSpPr>
            <p:nvPr/>
          </p:nvSpPr>
          <p:spPr bwMode="auto">
            <a:xfrm>
              <a:off x="2501900" y="45339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2" name="Oval 61"/>
            <p:cNvSpPr>
              <a:spLocks noChangeArrowheads="1"/>
            </p:cNvSpPr>
            <p:nvPr/>
          </p:nvSpPr>
          <p:spPr bwMode="auto">
            <a:xfrm>
              <a:off x="2222500" y="51181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3" name="Oval 62"/>
            <p:cNvSpPr>
              <a:spLocks noChangeArrowheads="1"/>
            </p:cNvSpPr>
            <p:nvPr/>
          </p:nvSpPr>
          <p:spPr bwMode="auto">
            <a:xfrm>
              <a:off x="3175000" y="4368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4" name="Oval 63"/>
            <p:cNvSpPr>
              <a:spLocks noChangeArrowheads="1"/>
            </p:cNvSpPr>
            <p:nvPr/>
          </p:nvSpPr>
          <p:spPr bwMode="auto">
            <a:xfrm>
              <a:off x="4711700" y="40005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5" name="Oval 64"/>
            <p:cNvSpPr>
              <a:spLocks noChangeArrowheads="1"/>
            </p:cNvSpPr>
            <p:nvPr/>
          </p:nvSpPr>
          <p:spPr bwMode="auto">
            <a:xfrm>
              <a:off x="5562600" y="38481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6" name="Oval 65"/>
            <p:cNvSpPr>
              <a:spLocks noChangeArrowheads="1"/>
            </p:cNvSpPr>
            <p:nvPr/>
          </p:nvSpPr>
          <p:spPr bwMode="auto">
            <a:xfrm>
              <a:off x="5054600" y="3098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7" name="Oval 66"/>
            <p:cNvSpPr>
              <a:spLocks noChangeArrowheads="1"/>
            </p:cNvSpPr>
            <p:nvPr/>
          </p:nvSpPr>
          <p:spPr bwMode="auto">
            <a:xfrm>
              <a:off x="6223000" y="37084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8" name="Oval 67"/>
            <p:cNvSpPr>
              <a:spLocks noChangeArrowheads="1"/>
            </p:cNvSpPr>
            <p:nvPr/>
          </p:nvSpPr>
          <p:spPr bwMode="auto">
            <a:xfrm>
              <a:off x="5778500" y="3225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29" name="Oval 68"/>
            <p:cNvSpPr>
              <a:spLocks noChangeArrowheads="1"/>
            </p:cNvSpPr>
            <p:nvPr/>
          </p:nvSpPr>
          <p:spPr bwMode="auto">
            <a:xfrm>
              <a:off x="5473700" y="25654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30" name="Oval 69"/>
            <p:cNvSpPr>
              <a:spLocks noChangeArrowheads="1"/>
            </p:cNvSpPr>
            <p:nvPr/>
          </p:nvSpPr>
          <p:spPr bwMode="auto">
            <a:xfrm>
              <a:off x="5499100" y="18288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31" name="Oval 70"/>
            <p:cNvSpPr>
              <a:spLocks noChangeArrowheads="1"/>
            </p:cNvSpPr>
            <p:nvPr/>
          </p:nvSpPr>
          <p:spPr bwMode="auto">
            <a:xfrm>
              <a:off x="6375400" y="2933700"/>
              <a:ext cx="88900" cy="1016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32" name="Line 73"/>
            <p:cNvSpPr>
              <a:spLocks noChangeShapeType="1"/>
            </p:cNvSpPr>
            <p:nvPr/>
          </p:nvSpPr>
          <p:spPr bwMode="auto">
            <a:xfrm flipH="1">
              <a:off x="3035300" y="1206500"/>
              <a:ext cx="342900" cy="114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900" y="1155700"/>
              <a:ext cx="647700" cy="323850"/>
            </a:xfrm>
            <a:prstGeom prst="rect">
              <a:avLst/>
            </a:prstGeom>
          </p:spPr>
        </p:pic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9549" y="5207000"/>
              <a:ext cx="511175" cy="3556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4200" y="774700"/>
              <a:ext cx="533400" cy="355600"/>
            </a:xfrm>
            <a:prstGeom prst="rect">
              <a:avLst/>
            </a:prstGeom>
          </p:spPr>
        </p:pic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9950" y="571500"/>
              <a:ext cx="357188" cy="381000"/>
            </a:xfrm>
            <a:prstGeom prst="rect">
              <a:avLst/>
            </a:prstGeom>
          </p:spPr>
        </p:pic>
        <p:pic>
          <p:nvPicPr>
            <p:cNvPr id="85" name="Picture 8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1450" y="4565650"/>
              <a:ext cx="574463" cy="374650"/>
            </a:xfrm>
            <a:prstGeom prst="rect">
              <a:avLst/>
            </a:prstGeom>
          </p:spPr>
        </p:pic>
        <p:pic>
          <p:nvPicPr>
            <p:cNvPr id="86" name="Picture 8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5450" y="5226050"/>
              <a:ext cx="613410" cy="400050"/>
            </a:xfrm>
            <a:prstGeom prst="rect">
              <a:avLst/>
            </a:prstGeom>
          </p:spPr>
        </p:pic>
        <p:pic>
          <p:nvPicPr>
            <p:cNvPr id="87" name="Picture 8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1550" y="4718050"/>
              <a:ext cx="613410" cy="400050"/>
            </a:xfrm>
            <a:prstGeom prst="rect">
              <a:avLst/>
            </a:prstGeom>
          </p:spPr>
        </p:pic>
      </p:grpSp>
      <p:sp>
        <p:nvSpPr>
          <p:cNvPr id="72" name="Title 2"/>
          <p:cNvSpPr txBox="1">
            <a:spLocks/>
          </p:cNvSpPr>
          <p:nvPr/>
        </p:nvSpPr>
        <p:spPr>
          <a:xfrm>
            <a:off x="457200" y="242278"/>
            <a:ext cx="8229600" cy="63949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mtClean="0"/>
              <a:t>RRT Algorithm</a:t>
            </a:r>
            <a:endParaRPr lang="en-US" dirty="0"/>
          </a:p>
        </p:txBody>
      </p:sp>
      <p:sp>
        <p:nvSpPr>
          <p:cNvPr id="73" name="Content Placeholder 3"/>
          <p:cNvSpPr txBox="1">
            <a:spLocks/>
          </p:cNvSpPr>
          <p:nvPr/>
        </p:nvSpPr>
        <p:spPr>
          <a:xfrm>
            <a:off x="241560" y="1051654"/>
            <a:ext cx="8229600" cy="50745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</a:rPr>
              <a:t>Continue until node is generated that is within distance </a:t>
            </a:r>
            <a:r>
              <a:rPr lang="en-US" i="1" dirty="0" smtClean="0">
                <a:latin typeface="Times"/>
                <a:cs typeface="Times"/>
              </a:rPr>
              <a:t>D</a:t>
            </a:r>
            <a:r>
              <a:rPr lang="en-US" dirty="0" smtClean="0">
                <a:latin typeface="+mj-lt"/>
              </a:rPr>
              <a:t> of end node</a:t>
            </a:r>
          </a:p>
          <a:p>
            <a:r>
              <a:rPr lang="en-US" dirty="0" smtClean="0">
                <a:latin typeface="+mj-lt"/>
              </a:rPr>
              <a:t>At this point, terminate algorithm or search for additional feasible paths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49" y="1275488"/>
            <a:ext cx="6277243" cy="47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2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96" y="1180086"/>
            <a:ext cx="4902947" cy="5150376"/>
          </a:xfrm>
        </p:spPr>
        <p:txBody>
          <a:bodyPr/>
          <a:lstStyle/>
          <a:p>
            <a:r>
              <a:rPr lang="en-US" dirty="0" smtClean="0"/>
              <a:t>Start with initial point (1)</a:t>
            </a:r>
          </a:p>
          <a:p>
            <a:r>
              <a:rPr lang="en-US" dirty="0" smtClean="0"/>
              <a:t>Make connections to subsequent points in path (2), (3), (4) …</a:t>
            </a:r>
          </a:p>
          <a:p>
            <a:r>
              <a:rPr lang="en-US" dirty="0" smtClean="0"/>
              <a:t>When connection collides with obstacle, add previous</a:t>
            </a:r>
            <a:br>
              <a:rPr lang="en-US" dirty="0" smtClean="0"/>
            </a:br>
            <a:r>
              <a:rPr lang="en-US" dirty="0" smtClean="0"/>
              <a:t>waypoint to smoothed path</a:t>
            </a:r>
          </a:p>
          <a:p>
            <a:r>
              <a:rPr lang="en-US" dirty="0" smtClean="0"/>
              <a:t>Continue smoothing from this point to end of path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90745" y="1557373"/>
            <a:ext cx="3392330" cy="4115556"/>
            <a:chOff x="5490745" y="1532951"/>
            <a:chExt cx="3392330" cy="4115556"/>
          </a:xfrm>
        </p:grpSpPr>
        <p:cxnSp>
          <p:nvCxnSpPr>
            <p:cNvPr id="47" name="Straight Connector 46"/>
            <p:cNvCxnSpPr>
              <a:stCxn id="25" idx="1"/>
            </p:cNvCxnSpPr>
            <p:nvPr/>
          </p:nvCxnSpPr>
          <p:spPr>
            <a:xfrm flipH="1" flipV="1">
              <a:off x="5976601" y="3781125"/>
              <a:ext cx="704052" cy="88488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25" idx="1"/>
            </p:cNvCxnSpPr>
            <p:nvPr/>
          </p:nvCxnSpPr>
          <p:spPr>
            <a:xfrm flipH="1" flipV="1">
              <a:off x="6662400" y="3057225"/>
              <a:ext cx="18253" cy="160878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821150" y="1907875"/>
              <a:ext cx="38102" cy="685801"/>
            </a:xfrm>
            <a:prstGeom prst="line">
              <a:avLst/>
            </a:prstGeom>
            <a:ln w="76200" cmpd="sng">
              <a:solidFill>
                <a:srgbClr val="FFFF00">
                  <a:alpha val="50000"/>
                </a:srgb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43" idx="0"/>
            </p:cNvCxnSpPr>
            <p:nvPr/>
          </p:nvCxnSpPr>
          <p:spPr>
            <a:xfrm flipH="1">
              <a:off x="6186151" y="2576741"/>
              <a:ext cx="690031" cy="721785"/>
            </a:xfrm>
            <a:prstGeom prst="line">
              <a:avLst/>
            </a:prstGeom>
            <a:ln w="76200" cmpd="sng">
              <a:solidFill>
                <a:srgbClr val="FFFF00">
                  <a:alpha val="50000"/>
                </a:srgb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endCxn id="39" idx="1"/>
            </p:cNvCxnSpPr>
            <p:nvPr/>
          </p:nvCxnSpPr>
          <p:spPr>
            <a:xfrm flipH="1" flipV="1">
              <a:off x="6200323" y="3312356"/>
              <a:ext cx="479520" cy="1348038"/>
            </a:xfrm>
            <a:prstGeom prst="line">
              <a:avLst/>
            </a:prstGeom>
            <a:ln w="76200" cmpd="sng">
              <a:solidFill>
                <a:srgbClr val="FFFF00">
                  <a:alpha val="50000"/>
                </a:srgb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6696137" y="4666014"/>
              <a:ext cx="1615656" cy="578579"/>
            </a:xfrm>
            <a:prstGeom prst="line">
              <a:avLst/>
            </a:prstGeom>
            <a:ln w="76200" cmpd="sng">
              <a:solidFill>
                <a:srgbClr val="FFFF00">
                  <a:alpha val="50000"/>
                </a:srgb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16" idx="1"/>
            </p:cNvCxnSpPr>
            <p:nvPr/>
          </p:nvCxnSpPr>
          <p:spPr>
            <a:xfrm flipH="1" flipV="1">
              <a:off x="6490950" y="4151542"/>
              <a:ext cx="1805634" cy="10730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7091898" y="4151102"/>
              <a:ext cx="556746" cy="6004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5490745" y="3803602"/>
              <a:ext cx="556746" cy="6004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6276740" y="4775179"/>
              <a:ext cx="556746" cy="6004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7403897" y="1991995"/>
              <a:ext cx="556746" cy="6004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7511469" y="3401846"/>
              <a:ext cx="556746" cy="6004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flipH="1" flipV="1">
              <a:off x="7663147" y="5211843"/>
              <a:ext cx="654996" cy="327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7630397" y="5168176"/>
              <a:ext cx="76416" cy="8733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 flipH="1" flipV="1">
              <a:off x="7270149" y="4829762"/>
              <a:ext cx="382081" cy="3711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8"/>
            <p:cNvSpPr>
              <a:spLocks noChangeArrowheads="1"/>
            </p:cNvSpPr>
            <p:nvPr/>
          </p:nvSpPr>
          <p:spPr bwMode="auto">
            <a:xfrm>
              <a:off x="7259233" y="4797012"/>
              <a:ext cx="76416" cy="8733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30"/>
            <p:cNvSpPr>
              <a:spLocks noChangeShapeType="1"/>
            </p:cNvSpPr>
            <p:nvPr/>
          </p:nvSpPr>
          <p:spPr bwMode="auto">
            <a:xfrm flipH="1" flipV="1">
              <a:off x="6680653" y="4666013"/>
              <a:ext cx="611329" cy="1637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35"/>
            <p:cNvSpPr>
              <a:spLocks noChangeShapeType="1"/>
            </p:cNvSpPr>
            <p:nvPr/>
          </p:nvSpPr>
          <p:spPr bwMode="auto">
            <a:xfrm flipH="1" flipV="1">
              <a:off x="5981992" y="3770852"/>
              <a:ext cx="491247" cy="3711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 flipH="1" flipV="1">
              <a:off x="6495071" y="4174766"/>
              <a:ext cx="174665" cy="4694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43"/>
            <p:cNvSpPr>
              <a:spLocks noChangeShapeType="1"/>
            </p:cNvSpPr>
            <p:nvPr/>
          </p:nvSpPr>
          <p:spPr bwMode="auto">
            <a:xfrm flipH="1">
              <a:off x="5971075" y="3279606"/>
              <a:ext cx="240165" cy="5130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4"/>
            <p:cNvSpPr>
              <a:spLocks noChangeShapeType="1"/>
            </p:cNvSpPr>
            <p:nvPr/>
          </p:nvSpPr>
          <p:spPr bwMode="auto">
            <a:xfrm flipH="1">
              <a:off x="6200323" y="3039441"/>
              <a:ext cx="469413" cy="2729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8"/>
            <p:cNvSpPr>
              <a:spLocks noChangeShapeType="1"/>
            </p:cNvSpPr>
            <p:nvPr/>
          </p:nvSpPr>
          <p:spPr bwMode="auto">
            <a:xfrm flipH="1">
              <a:off x="6647903" y="2576741"/>
              <a:ext cx="228279" cy="4954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>
              <a:off x="6538738" y="2035114"/>
              <a:ext cx="327498" cy="5458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auto">
            <a:xfrm>
              <a:off x="5938325" y="3738103"/>
              <a:ext cx="76416" cy="8733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73"/>
            <p:cNvSpPr>
              <a:spLocks noChangeShapeType="1"/>
            </p:cNvSpPr>
            <p:nvPr/>
          </p:nvSpPr>
          <p:spPr bwMode="auto">
            <a:xfrm flipH="1">
              <a:off x="6527155" y="1916815"/>
              <a:ext cx="294748" cy="982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3682" y="5342842"/>
              <a:ext cx="439393" cy="305665"/>
            </a:xfrm>
            <a:prstGeom prst="rect">
              <a:avLst/>
            </a:prstGeom>
          </p:spPr>
        </p:pic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2404" y="1532951"/>
              <a:ext cx="458497" cy="305665"/>
            </a:xfrm>
            <a:prstGeom prst="rect">
              <a:avLst/>
            </a:prstGeom>
          </p:spPr>
        </p:pic>
        <p:cxnSp>
          <p:nvCxnSpPr>
            <p:cNvPr id="77" name="Straight Connector 76"/>
            <p:cNvCxnSpPr>
              <a:stCxn id="21" idx="0"/>
              <a:endCxn id="24" idx="6"/>
            </p:cNvCxnSpPr>
            <p:nvPr/>
          </p:nvCxnSpPr>
          <p:spPr>
            <a:xfrm flipH="1" flipV="1">
              <a:off x="7335649" y="4840679"/>
              <a:ext cx="982494" cy="4039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21" idx="0"/>
              <a:endCxn id="25" idx="1"/>
            </p:cNvCxnSpPr>
            <p:nvPr/>
          </p:nvCxnSpPr>
          <p:spPr>
            <a:xfrm flipH="1" flipV="1">
              <a:off x="6680653" y="4666013"/>
              <a:ext cx="1637490" cy="5785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8285393" y="5211843"/>
              <a:ext cx="76416" cy="8733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62"/>
            <p:cNvSpPr>
              <a:spLocks noChangeArrowheads="1"/>
            </p:cNvSpPr>
            <p:nvPr/>
          </p:nvSpPr>
          <p:spPr bwMode="auto">
            <a:xfrm>
              <a:off x="6632421" y="4609647"/>
              <a:ext cx="76416" cy="8733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 flipH="1" flipV="1">
              <a:off x="6207318" y="3300642"/>
              <a:ext cx="283632" cy="8509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39" idx="1"/>
            </p:cNvCxnSpPr>
            <p:nvPr/>
          </p:nvCxnSpPr>
          <p:spPr>
            <a:xfrm flipV="1">
              <a:off x="6200323" y="2580979"/>
              <a:ext cx="667395" cy="731377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39" idx="1"/>
            </p:cNvCxnSpPr>
            <p:nvPr/>
          </p:nvCxnSpPr>
          <p:spPr>
            <a:xfrm flipV="1">
              <a:off x="6200323" y="2013713"/>
              <a:ext cx="337195" cy="129864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44" idx="1"/>
              <a:endCxn id="66" idx="0"/>
            </p:cNvCxnSpPr>
            <p:nvPr/>
          </p:nvCxnSpPr>
          <p:spPr>
            <a:xfrm flipH="1" flipV="1">
              <a:off x="6821903" y="1916815"/>
              <a:ext cx="44333" cy="66412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6546492" y="3216719"/>
              <a:ext cx="556746" cy="6004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6057624" y="2318946"/>
              <a:ext cx="556746" cy="6004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auto">
            <a:xfrm>
              <a:off x="6442938" y="4119518"/>
              <a:ext cx="76416" cy="8733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53"/>
            <p:cNvSpPr>
              <a:spLocks noChangeArrowheads="1"/>
            </p:cNvSpPr>
            <p:nvPr/>
          </p:nvSpPr>
          <p:spPr bwMode="auto">
            <a:xfrm>
              <a:off x="6831369" y="2534494"/>
              <a:ext cx="76416" cy="8733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54"/>
            <p:cNvSpPr>
              <a:spLocks noChangeArrowheads="1"/>
            </p:cNvSpPr>
            <p:nvPr/>
          </p:nvSpPr>
          <p:spPr bwMode="auto">
            <a:xfrm>
              <a:off x="6619054" y="3013041"/>
              <a:ext cx="76416" cy="8733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6786704" y="1879499"/>
              <a:ext cx="76416" cy="8733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6501088" y="1978082"/>
              <a:ext cx="76416" cy="8733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auto">
            <a:xfrm>
              <a:off x="6173257" y="3260223"/>
              <a:ext cx="76416" cy="8733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89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Smoothing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69" y="1228269"/>
            <a:ext cx="5844232" cy="490217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44" y="4402379"/>
            <a:ext cx="520700" cy="2159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150059" y="4510329"/>
            <a:ext cx="780021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1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Results</a:t>
            </a:r>
            <a:endParaRPr lang="en-US" dirty="0"/>
          </a:p>
        </p:txBody>
      </p:sp>
      <p:pic>
        <p:nvPicPr>
          <p:cNvPr id="5" name="Picture 4" descr="temp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01" y="1264116"/>
            <a:ext cx="6070600" cy="474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226101"/>
            <a:ext cx="8229600" cy="60713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mtClean="0"/>
              <a:t>RRT Results</a:t>
            </a:r>
            <a:endParaRPr lang="en-US" dirty="0"/>
          </a:p>
        </p:txBody>
      </p:sp>
      <p:pic>
        <p:nvPicPr>
          <p:cNvPr id="4" name="Picture 3" descr="temp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1" y="1404125"/>
            <a:ext cx="6070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4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226101"/>
            <a:ext cx="8229600" cy="60713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mtClean="0"/>
              <a:t>RRT Results</a:t>
            </a:r>
            <a:endParaRPr lang="en-US" dirty="0"/>
          </a:p>
        </p:txBody>
      </p:sp>
      <p:pic>
        <p:nvPicPr>
          <p:cNvPr id="4" name="Picture 3" descr="temp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054100"/>
            <a:ext cx="6070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Planning Approaches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Deliberative</a:t>
            </a:r>
          </a:p>
          <a:p>
            <a:pPr lvl="1"/>
            <a:r>
              <a:rPr lang="en-US" dirty="0" smtClean="0"/>
              <a:t>Based on global world knowledge</a:t>
            </a:r>
          </a:p>
          <a:p>
            <a:pPr lvl="1"/>
            <a:r>
              <a:rPr lang="en-US" dirty="0" smtClean="0"/>
              <a:t>Requires a good map of terrain, obstacles, etc.</a:t>
            </a:r>
          </a:p>
          <a:p>
            <a:pPr lvl="1"/>
            <a:r>
              <a:rPr lang="en-US" dirty="0" smtClean="0"/>
              <a:t>Can be too computationally intense for dynamic environments</a:t>
            </a:r>
          </a:p>
          <a:p>
            <a:pPr lvl="1"/>
            <a:r>
              <a:rPr lang="en-US" dirty="0" smtClean="0"/>
              <a:t>Usually executed before the mission</a:t>
            </a:r>
          </a:p>
          <a:p>
            <a:pPr>
              <a:spcBef>
                <a:spcPts val="1824"/>
              </a:spcBef>
            </a:pPr>
            <a:r>
              <a:rPr lang="en-US" dirty="0" smtClean="0"/>
              <a:t>Reactive</a:t>
            </a:r>
          </a:p>
          <a:p>
            <a:pPr lvl="1"/>
            <a:r>
              <a:rPr lang="en-US" dirty="0" smtClean="0"/>
              <a:t>Based on what sensors detect on immediate horizon</a:t>
            </a:r>
          </a:p>
          <a:p>
            <a:pPr lvl="1"/>
            <a:r>
              <a:rPr lang="en-US" dirty="0" smtClean="0"/>
              <a:t>Can respond to dynamic environments</a:t>
            </a:r>
          </a:p>
          <a:p>
            <a:pPr lvl="1"/>
            <a:r>
              <a:rPr lang="en-US" dirty="0" smtClean="0"/>
              <a:t>Not usually used for entire mission</a:t>
            </a:r>
          </a:p>
        </p:txBody>
      </p:sp>
    </p:spTree>
    <p:extLst>
      <p:ext uri="{BB962C8B-B14F-4D97-AF65-F5344CB8AC3E}">
        <p14:creationId xmlns:p14="http://schemas.microsoft.com/office/powerpoint/2010/main" val="33022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226101"/>
            <a:ext cx="8229600" cy="60713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mtClean="0"/>
              <a:t>RRT Results</a:t>
            </a:r>
            <a:endParaRPr lang="en-US" dirty="0"/>
          </a:p>
        </p:txBody>
      </p:sp>
      <p:pic>
        <p:nvPicPr>
          <p:cNvPr id="4" name="Picture 3" descr="temp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99" y="1314119"/>
            <a:ext cx="6070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633007" y="2268097"/>
            <a:ext cx="1028912" cy="9326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4685692" y="952064"/>
            <a:ext cx="4256374" cy="31051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6374609" y="2906058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6238284" y="2156270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5208272" y="2678849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5753572" y="3352901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6556376" y="1012653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5632394" y="1648837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6866894" y="1754868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7442489" y="2996941"/>
            <a:ext cx="674052" cy="56802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8086247" y="1550380"/>
            <a:ext cx="265077" cy="22720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7147118" y="3655846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3" name="Oval 15"/>
          <p:cNvSpPr>
            <a:spLocks noChangeArrowheads="1"/>
          </p:cNvSpPr>
          <p:nvPr/>
        </p:nvSpPr>
        <p:spPr bwMode="auto">
          <a:xfrm>
            <a:off x="6086812" y="1330745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5" name="Oval 20"/>
          <p:cNvSpPr>
            <a:spLocks noChangeArrowheads="1"/>
          </p:cNvSpPr>
          <p:nvPr/>
        </p:nvSpPr>
        <p:spPr bwMode="auto">
          <a:xfrm>
            <a:off x="7192560" y="3299886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6" name="Line 21"/>
          <p:cNvSpPr>
            <a:spLocks noChangeShapeType="1"/>
          </p:cNvSpPr>
          <p:nvPr/>
        </p:nvSpPr>
        <p:spPr bwMode="auto">
          <a:xfrm flipV="1">
            <a:off x="7169839" y="3315033"/>
            <a:ext cx="45442" cy="3635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7" name="Line 23"/>
          <p:cNvSpPr>
            <a:spLocks noChangeShapeType="1"/>
          </p:cNvSpPr>
          <p:nvPr/>
        </p:nvSpPr>
        <p:spPr bwMode="auto">
          <a:xfrm flipH="1" flipV="1">
            <a:off x="6715422" y="3655846"/>
            <a:ext cx="454417" cy="227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8" name="Oval 24"/>
          <p:cNvSpPr>
            <a:spLocks noChangeArrowheads="1"/>
          </p:cNvSpPr>
          <p:nvPr/>
        </p:nvSpPr>
        <p:spPr bwMode="auto">
          <a:xfrm>
            <a:off x="6692701" y="362555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9" name="Line 27"/>
          <p:cNvSpPr>
            <a:spLocks noChangeShapeType="1"/>
          </p:cNvSpPr>
          <p:nvPr/>
        </p:nvSpPr>
        <p:spPr bwMode="auto">
          <a:xfrm flipH="1" flipV="1">
            <a:off x="6442772" y="3390769"/>
            <a:ext cx="265077" cy="25750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0" name="Oval 28"/>
          <p:cNvSpPr>
            <a:spLocks noChangeArrowheads="1"/>
          </p:cNvSpPr>
          <p:nvPr/>
        </p:nvSpPr>
        <p:spPr bwMode="auto">
          <a:xfrm>
            <a:off x="6435198" y="3368049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1" name="Line 30"/>
          <p:cNvSpPr>
            <a:spLocks noChangeShapeType="1"/>
          </p:cNvSpPr>
          <p:nvPr/>
        </p:nvSpPr>
        <p:spPr bwMode="auto">
          <a:xfrm flipH="1" flipV="1">
            <a:off x="6033796" y="3277165"/>
            <a:ext cx="424123" cy="11360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2" name="Line 31"/>
          <p:cNvSpPr>
            <a:spLocks noChangeShapeType="1"/>
          </p:cNvSpPr>
          <p:nvPr/>
        </p:nvSpPr>
        <p:spPr bwMode="auto">
          <a:xfrm flipH="1" flipV="1">
            <a:off x="6950204" y="3072677"/>
            <a:ext cx="265077" cy="2575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3" name="Line 32"/>
          <p:cNvSpPr>
            <a:spLocks noChangeShapeType="1"/>
          </p:cNvSpPr>
          <p:nvPr/>
        </p:nvSpPr>
        <p:spPr bwMode="auto">
          <a:xfrm flipH="1">
            <a:off x="5632394" y="3269592"/>
            <a:ext cx="393828" cy="1060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4" name="Line 33"/>
          <p:cNvSpPr>
            <a:spLocks noChangeShapeType="1"/>
          </p:cNvSpPr>
          <p:nvPr/>
        </p:nvSpPr>
        <p:spPr bwMode="auto">
          <a:xfrm flipH="1" flipV="1">
            <a:off x="7578815" y="2603113"/>
            <a:ext cx="257503" cy="2877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5" name="Line 34"/>
          <p:cNvSpPr>
            <a:spLocks noChangeShapeType="1"/>
          </p:cNvSpPr>
          <p:nvPr/>
        </p:nvSpPr>
        <p:spPr bwMode="auto">
          <a:xfrm flipH="1">
            <a:off x="5450628" y="3375622"/>
            <a:ext cx="166620" cy="3559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6" name="Line 35"/>
          <p:cNvSpPr>
            <a:spLocks noChangeShapeType="1"/>
          </p:cNvSpPr>
          <p:nvPr/>
        </p:nvSpPr>
        <p:spPr bwMode="auto">
          <a:xfrm flipH="1" flipV="1">
            <a:off x="5549085" y="2656128"/>
            <a:ext cx="340813" cy="25750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7" name="Line 36"/>
          <p:cNvSpPr>
            <a:spLocks noChangeShapeType="1"/>
          </p:cNvSpPr>
          <p:nvPr/>
        </p:nvSpPr>
        <p:spPr bwMode="auto">
          <a:xfrm flipV="1">
            <a:off x="5889897" y="2648555"/>
            <a:ext cx="257503" cy="280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8" name="Line 37"/>
          <p:cNvSpPr>
            <a:spLocks noChangeShapeType="1"/>
          </p:cNvSpPr>
          <p:nvPr/>
        </p:nvSpPr>
        <p:spPr bwMode="auto">
          <a:xfrm flipH="1" flipV="1">
            <a:off x="5905045" y="2936352"/>
            <a:ext cx="121178" cy="3256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9" name="Line 38"/>
          <p:cNvSpPr>
            <a:spLocks noChangeShapeType="1"/>
          </p:cNvSpPr>
          <p:nvPr/>
        </p:nvSpPr>
        <p:spPr bwMode="auto">
          <a:xfrm flipH="1">
            <a:off x="7563667" y="2428920"/>
            <a:ext cx="371107" cy="1741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0" name="Line 39"/>
          <p:cNvSpPr>
            <a:spLocks noChangeShapeType="1"/>
          </p:cNvSpPr>
          <p:nvPr/>
        </p:nvSpPr>
        <p:spPr bwMode="auto">
          <a:xfrm flipV="1">
            <a:off x="7131971" y="2209285"/>
            <a:ext cx="265077" cy="3180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1" name="Line 40"/>
          <p:cNvSpPr>
            <a:spLocks noChangeShapeType="1"/>
          </p:cNvSpPr>
          <p:nvPr/>
        </p:nvSpPr>
        <p:spPr bwMode="auto">
          <a:xfrm flipH="1" flipV="1">
            <a:off x="7139545" y="2534950"/>
            <a:ext cx="424123" cy="6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2" name="Line 41"/>
          <p:cNvSpPr>
            <a:spLocks noChangeShapeType="1"/>
          </p:cNvSpPr>
          <p:nvPr/>
        </p:nvSpPr>
        <p:spPr bwMode="auto">
          <a:xfrm flipH="1">
            <a:off x="7434916" y="2898484"/>
            <a:ext cx="416549" cy="757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3" name="Line 42"/>
          <p:cNvSpPr>
            <a:spLocks noChangeShapeType="1"/>
          </p:cNvSpPr>
          <p:nvPr/>
        </p:nvSpPr>
        <p:spPr bwMode="auto">
          <a:xfrm flipV="1">
            <a:off x="7222854" y="2974220"/>
            <a:ext cx="219635" cy="3483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4" name="Line 43"/>
          <p:cNvSpPr>
            <a:spLocks noChangeShapeType="1"/>
          </p:cNvSpPr>
          <p:nvPr/>
        </p:nvSpPr>
        <p:spPr bwMode="auto">
          <a:xfrm flipH="1">
            <a:off x="5541511" y="2315316"/>
            <a:ext cx="166620" cy="3559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6" name="Line 45"/>
          <p:cNvSpPr>
            <a:spLocks noChangeShapeType="1"/>
          </p:cNvSpPr>
          <p:nvPr/>
        </p:nvSpPr>
        <p:spPr bwMode="auto">
          <a:xfrm>
            <a:off x="5367318" y="2072960"/>
            <a:ext cx="310518" cy="280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7" name="Line 46"/>
          <p:cNvSpPr>
            <a:spLocks noChangeShapeType="1"/>
          </p:cNvSpPr>
          <p:nvPr/>
        </p:nvSpPr>
        <p:spPr bwMode="auto">
          <a:xfrm flipH="1" flipV="1">
            <a:off x="5185551" y="2633408"/>
            <a:ext cx="340813" cy="302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8" name="Line 47"/>
          <p:cNvSpPr>
            <a:spLocks noChangeShapeType="1"/>
          </p:cNvSpPr>
          <p:nvPr/>
        </p:nvSpPr>
        <p:spPr bwMode="auto">
          <a:xfrm flipH="1">
            <a:off x="7389474" y="1770015"/>
            <a:ext cx="15147" cy="4619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2" name="Oval 51"/>
          <p:cNvSpPr>
            <a:spLocks noChangeArrowheads="1"/>
          </p:cNvSpPr>
          <p:nvPr/>
        </p:nvSpPr>
        <p:spPr bwMode="auto">
          <a:xfrm>
            <a:off x="7110954" y="268692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3" name="Oval 52"/>
          <p:cNvSpPr>
            <a:spLocks noChangeArrowheads="1"/>
          </p:cNvSpPr>
          <p:nvPr/>
        </p:nvSpPr>
        <p:spPr bwMode="auto">
          <a:xfrm>
            <a:off x="5337023" y="2042665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6" name="Oval 55"/>
          <p:cNvSpPr>
            <a:spLocks noChangeArrowheads="1"/>
          </p:cNvSpPr>
          <p:nvPr/>
        </p:nvSpPr>
        <p:spPr bwMode="auto">
          <a:xfrm>
            <a:off x="5662689" y="230774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7" name="Oval 56"/>
          <p:cNvSpPr>
            <a:spLocks noChangeArrowheads="1"/>
          </p:cNvSpPr>
          <p:nvPr/>
        </p:nvSpPr>
        <p:spPr bwMode="auto">
          <a:xfrm>
            <a:off x="5147683" y="2603113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8" name="Oval 57"/>
          <p:cNvSpPr>
            <a:spLocks noChangeArrowheads="1"/>
          </p:cNvSpPr>
          <p:nvPr/>
        </p:nvSpPr>
        <p:spPr bwMode="auto">
          <a:xfrm>
            <a:off x="5518790" y="2633408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9" name="Oval 58"/>
          <p:cNvSpPr>
            <a:spLocks noChangeArrowheads="1"/>
          </p:cNvSpPr>
          <p:nvPr/>
        </p:nvSpPr>
        <p:spPr bwMode="auto">
          <a:xfrm>
            <a:off x="5874750" y="2883337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0" name="Oval 59"/>
          <p:cNvSpPr>
            <a:spLocks noChangeArrowheads="1"/>
          </p:cNvSpPr>
          <p:nvPr/>
        </p:nvSpPr>
        <p:spPr bwMode="auto">
          <a:xfrm>
            <a:off x="6117106" y="2618260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1" name="Oval 60"/>
          <p:cNvSpPr>
            <a:spLocks noChangeArrowheads="1"/>
          </p:cNvSpPr>
          <p:nvPr/>
        </p:nvSpPr>
        <p:spPr bwMode="auto">
          <a:xfrm>
            <a:off x="5594526" y="3345328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2" name="Oval 61"/>
          <p:cNvSpPr>
            <a:spLocks noChangeArrowheads="1"/>
          </p:cNvSpPr>
          <p:nvPr/>
        </p:nvSpPr>
        <p:spPr bwMode="auto">
          <a:xfrm>
            <a:off x="5427907" y="3693714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3" name="Oval 62"/>
          <p:cNvSpPr>
            <a:spLocks noChangeArrowheads="1"/>
          </p:cNvSpPr>
          <p:nvPr/>
        </p:nvSpPr>
        <p:spPr bwMode="auto">
          <a:xfrm>
            <a:off x="5995928" y="3246871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4" name="Oval 63"/>
          <p:cNvSpPr>
            <a:spLocks noChangeArrowheads="1"/>
          </p:cNvSpPr>
          <p:nvPr/>
        </p:nvSpPr>
        <p:spPr bwMode="auto">
          <a:xfrm>
            <a:off x="6912336" y="3027236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5" name="Oval 64"/>
          <p:cNvSpPr>
            <a:spLocks noChangeArrowheads="1"/>
          </p:cNvSpPr>
          <p:nvPr/>
        </p:nvSpPr>
        <p:spPr bwMode="auto">
          <a:xfrm>
            <a:off x="7419769" y="293635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6" name="Oval 65"/>
          <p:cNvSpPr>
            <a:spLocks noChangeArrowheads="1"/>
          </p:cNvSpPr>
          <p:nvPr/>
        </p:nvSpPr>
        <p:spPr bwMode="auto">
          <a:xfrm>
            <a:off x="7116824" y="2489509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7" name="Oval 66"/>
          <p:cNvSpPr>
            <a:spLocks noChangeArrowheads="1"/>
          </p:cNvSpPr>
          <p:nvPr/>
        </p:nvSpPr>
        <p:spPr bwMode="auto">
          <a:xfrm>
            <a:off x="7813597" y="285304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8" name="Oval 67"/>
          <p:cNvSpPr>
            <a:spLocks noChangeArrowheads="1"/>
          </p:cNvSpPr>
          <p:nvPr/>
        </p:nvSpPr>
        <p:spPr bwMode="auto">
          <a:xfrm>
            <a:off x="7548520" y="2565245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9" name="Oval 68"/>
          <p:cNvSpPr>
            <a:spLocks noChangeArrowheads="1"/>
          </p:cNvSpPr>
          <p:nvPr/>
        </p:nvSpPr>
        <p:spPr bwMode="auto">
          <a:xfrm>
            <a:off x="7366753" y="2171417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30" name="Oval 69"/>
          <p:cNvSpPr>
            <a:spLocks noChangeArrowheads="1"/>
          </p:cNvSpPr>
          <p:nvPr/>
        </p:nvSpPr>
        <p:spPr bwMode="auto">
          <a:xfrm>
            <a:off x="7381900" y="1732147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31" name="Oval 70"/>
          <p:cNvSpPr>
            <a:spLocks noChangeArrowheads="1"/>
          </p:cNvSpPr>
          <p:nvPr/>
        </p:nvSpPr>
        <p:spPr bwMode="auto">
          <a:xfrm>
            <a:off x="7904480" y="239105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935" y="3746730"/>
            <a:ext cx="304838" cy="212061"/>
          </a:xfrm>
          <a:prstGeom prst="rect">
            <a:avLst/>
          </a:prstGeom>
        </p:spPr>
      </p:pic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634" y="1103536"/>
            <a:ext cx="318092" cy="212061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215" y="3364262"/>
            <a:ext cx="342580" cy="223422"/>
          </a:xfrm>
          <a:prstGeom prst="rect">
            <a:avLst/>
          </a:prstGeom>
        </p:spPr>
      </p:pic>
      <p:pic>
        <p:nvPicPr>
          <p:cNvPr id="86" name="Picture 85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325" y="3758090"/>
            <a:ext cx="365806" cy="238569"/>
          </a:xfrm>
          <a:prstGeom prst="rect">
            <a:avLst/>
          </a:prstGeom>
        </p:spPr>
      </p:pic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629" y="3455145"/>
            <a:ext cx="365806" cy="238569"/>
          </a:xfrm>
          <a:prstGeom prst="rect">
            <a:avLst/>
          </a:prstGeom>
        </p:spPr>
      </p:pic>
      <p:sp>
        <p:nvSpPr>
          <p:cNvPr id="72" name="Title 2"/>
          <p:cNvSpPr txBox="1">
            <a:spLocks/>
          </p:cNvSpPr>
          <p:nvPr/>
        </p:nvSpPr>
        <p:spPr>
          <a:xfrm>
            <a:off x="457200" y="242278"/>
            <a:ext cx="8229600" cy="63949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dirty="0" smtClean="0"/>
              <a:t>RRT* Algorithm </a:t>
            </a:r>
            <a:r>
              <a:rPr lang="mr-IN" dirty="0" smtClean="0"/>
              <a:t>–</a:t>
            </a:r>
            <a:r>
              <a:rPr lang="en-US" dirty="0" smtClean="0"/>
              <a:t> Extend Step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3541" y="2712121"/>
            <a:ext cx="520700" cy="16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4743" y="2898484"/>
            <a:ext cx="215900" cy="203200"/>
          </a:xfrm>
          <a:prstGeom prst="rect">
            <a:avLst/>
          </a:prstGeom>
        </p:spPr>
      </p:pic>
      <p:sp>
        <p:nvSpPr>
          <p:cNvPr id="81" name="Line 33"/>
          <p:cNvSpPr>
            <a:spLocks noChangeShapeType="1"/>
          </p:cNvSpPr>
          <p:nvPr/>
        </p:nvSpPr>
        <p:spPr bwMode="auto">
          <a:xfrm flipH="1" flipV="1">
            <a:off x="7147118" y="2728078"/>
            <a:ext cx="285918" cy="238463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0435" y="2138069"/>
            <a:ext cx="266700" cy="215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864" y="1089222"/>
            <a:ext cx="47244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633007" y="2268097"/>
            <a:ext cx="1028912" cy="9326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4685692" y="952064"/>
            <a:ext cx="4256374" cy="31051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6374609" y="2906058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6238284" y="2156270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5208272" y="2678849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5753572" y="3352901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6556376" y="1012653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5632394" y="1648837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6866894" y="1754868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7442489" y="2996941"/>
            <a:ext cx="674052" cy="56802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8086247" y="1550380"/>
            <a:ext cx="265077" cy="22720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7147118" y="3655846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3" name="Oval 15"/>
          <p:cNvSpPr>
            <a:spLocks noChangeArrowheads="1"/>
          </p:cNvSpPr>
          <p:nvPr/>
        </p:nvSpPr>
        <p:spPr bwMode="auto">
          <a:xfrm>
            <a:off x="6086812" y="1330745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5" name="Oval 20"/>
          <p:cNvSpPr>
            <a:spLocks noChangeArrowheads="1"/>
          </p:cNvSpPr>
          <p:nvPr/>
        </p:nvSpPr>
        <p:spPr bwMode="auto">
          <a:xfrm>
            <a:off x="7192560" y="3299886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6" name="Line 21"/>
          <p:cNvSpPr>
            <a:spLocks noChangeShapeType="1"/>
          </p:cNvSpPr>
          <p:nvPr/>
        </p:nvSpPr>
        <p:spPr bwMode="auto">
          <a:xfrm flipV="1">
            <a:off x="7169839" y="3315033"/>
            <a:ext cx="45442" cy="3635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7" name="Line 23"/>
          <p:cNvSpPr>
            <a:spLocks noChangeShapeType="1"/>
          </p:cNvSpPr>
          <p:nvPr/>
        </p:nvSpPr>
        <p:spPr bwMode="auto">
          <a:xfrm flipH="1" flipV="1">
            <a:off x="6715422" y="3655846"/>
            <a:ext cx="454417" cy="227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8" name="Oval 24"/>
          <p:cNvSpPr>
            <a:spLocks noChangeArrowheads="1"/>
          </p:cNvSpPr>
          <p:nvPr/>
        </p:nvSpPr>
        <p:spPr bwMode="auto">
          <a:xfrm>
            <a:off x="6692701" y="362555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9" name="Line 27"/>
          <p:cNvSpPr>
            <a:spLocks noChangeShapeType="1"/>
          </p:cNvSpPr>
          <p:nvPr/>
        </p:nvSpPr>
        <p:spPr bwMode="auto">
          <a:xfrm flipH="1" flipV="1">
            <a:off x="6442772" y="3390769"/>
            <a:ext cx="265077" cy="25750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0" name="Oval 28"/>
          <p:cNvSpPr>
            <a:spLocks noChangeArrowheads="1"/>
          </p:cNvSpPr>
          <p:nvPr/>
        </p:nvSpPr>
        <p:spPr bwMode="auto">
          <a:xfrm>
            <a:off x="6435198" y="3368049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1" name="Line 30"/>
          <p:cNvSpPr>
            <a:spLocks noChangeShapeType="1"/>
          </p:cNvSpPr>
          <p:nvPr/>
        </p:nvSpPr>
        <p:spPr bwMode="auto">
          <a:xfrm flipH="1" flipV="1">
            <a:off x="6033796" y="3277165"/>
            <a:ext cx="424123" cy="11360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2" name="Line 31"/>
          <p:cNvSpPr>
            <a:spLocks noChangeShapeType="1"/>
          </p:cNvSpPr>
          <p:nvPr/>
        </p:nvSpPr>
        <p:spPr bwMode="auto">
          <a:xfrm flipH="1" flipV="1">
            <a:off x="6950204" y="3072677"/>
            <a:ext cx="265077" cy="2575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3" name="Line 32"/>
          <p:cNvSpPr>
            <a:spLocks noChangeShapeType="1"/>
          </p:cNvSpPr>
          <p:nvPr/>
        </p:nvSpPr>
        <p:spPr bwMode="auto">
          <a:xfrm flipH="1">
            <a:off x="5632394" y="3269592"/>
            <a:ext cx="393828" cy="1060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4" name="Line 33"/>
          <p:cNvSpPr>
            <a:spLocks noChangeShapeType="1"/>
          </p:cNvSpPr>
          <p:nvPr/>
        </p:nvSpPr>
        <p:spPr bwMode="auto">
          <a:xfrm flipH="1" flipV="1">
            <a:off x="7578815" y="2603113"/>
            <a:ext cx="257503" cy="2877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5" name="Line 34"/>
          <p:cNvSpPr>
            <a:spLocks noChangeShapeType="1"/>
          </p:cNvSpPr>
          <p:nvPr/>
        </p:nvSpPr>
        <p:spPr bwMode="auto">
          <a:xfrm flipH="1">
            <a:off x="5450628" y="3375622"/>
            <a:ext cx="166620" cy="3559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6" name="Line 35"/>
          <p:cNvSpPr>
            <a:spLocks noChangeShapeType="1"/>
          </p:cNvSpPr>
          <p:nvPr/>
        </p:nvSpPr>
        <p:spPr bwMode="auto">
          <a:xfrm flipH="1" flipV="1">
            <a:off x="5549085" y="2656128"/>
            <a:ext cx="340813" cy="25750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7" name="Line 36"/>
          <p:cNvSpPr>
            <a:spLocks noChangeShapeType="1"/>
          </p:cNvSpPr>
          <p:nvPr/>
        </p:nvSpPr>
        <p:spPr bwMode="auto">
          <a:xfrm flipV="1">
            <a:off x="5889897" y="2648555"/>
            <a:ext cx="257503" cy="280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8" name="Line 37"/>
          <p:cNvSpPr>
            <a:spLocks noChangeShapeType="1"/>
          </p:cNvSpPr>
          <p:nvPr/>
        </p:nvSpPr>
        <p:spPr bwMode="auto">
          <a:xfrm flipH="1" flipV="1">
            <a:off x="5905045" y="2936352"/>
            <a:ext cx="121178" cy="3256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9" name="Line 38"/>
          <p:cNvSpPr>
            <a:spLocks noChangeShapeType="1"/>
          </p:cNvSpPr>
          <p:nvPr/>
        </p:nvSpPr>
        <p:spPr bwMode="auto">
          <a:xfrm flipH="1">
            <a:off x="7563667" y="2428920"/>
            <a:ext cx="371107" cy="1741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0" name="Line 39"/>
          <p:cNvSpPr>
            <a:spLocks noChangeShapeType="1"/>
          </p:cNvSpPr>
          <p:nvPr/>
        </p:nvSpPr>
        <p:spPr bwMode="auto">
          <a:xfrm flipV="1">
            <a:off x="7131971" y="2209285"/>
            <a:ext cx="265077" cy="3180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1" name="Line 40"/>
          <p:cNvSpPr>
            <a:spLocks noChangeShapeType="1"/>
          </p:cNvSpPr>
          <p:nvPr/>
        </p:nvSpPr>
        <p:spPr bwMode="auto">
          <a:xfrm flipH="1" flipV="1">
            <a:off x="7139545" y="2534950"/>
            <a:ext cx="424123" cy="6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2" name="Line 41"/>
          <p:cNvSpPr>
            <a:spLocks noChangeShapeType="1"/>
          </p:cNvSpPr>
          <p:nvPr/>
        </p:nvSpPr>
        <p:spPr bwMode="auto">
          <a:xfrm flipH="1">
            <a:off x="7434916" y="2898484"/>
            <a:ext cx="416549" cy="757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3" name="Line 42"/>
          <p:cNvSpPr>
            <a:spLocks noChangeShapeType="1"/>
          </p:cNvSpPr>
          <p:nvPr/>
        </p:nvSpPr>
        <p:spPr bwMode="auto">
          <a:xfrm flipV="1">
            <a:off x="7222854" y="2974220"/>
            <a:ext cx="219635" cy="3483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4" name="Line 43"/>
          <p:cNvSpPr>
            <a:spLocks noChangeShapeType="1"/>
          </p:cNvSpPr>
          <p:nvPr/>
        </p:nvSpPr>
        <p:spPr bwMode="auto">
          <a:xfrm flipH="1">
            <a:off x="5541511" y="2315316"/>
            <a:ext cx="166620" cy="3559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6" name="Line 45"/>
          <p:cNvSpPr>
            <a:spLocks noChangeShapeType="1"/>
          </p:cNvSpPr>
          <p:nvPr/>
        </p:nvSpPr>
        <p:spPr bwMode="auto">
          <a:xfrm>
            <a:off x="5367318" y="2072960"/>
            <a:ext cx="310518" cy="280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7" name="Line 46"/>
          <p:cNvSpPr>
            <a:spLocks noChangeShapeType="1"/>
          </p:cNvSpPr>
          <p:nvPr/>
        </p:nvSpPr>
        <p:spPr bwMode="auto">
          <a:xfrm flipH="1" flipV="1">
            <a:off x="5185551" y="2633408"/>
            <a:ext cx="340813" cy="302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8" name="Line 47"/>
          <p:cNvSpPr>
            <a:spLocks noChangeShapeType="1"/>
          </p:cNvSpPr>
          <p:nvPr/>
        </p:nvSpPr>
        <p:spPr bwMode="auto">
          <a:xfrm flipH="1">
            <a:off x="7389474" y="1770015"/>
            <a:ext cx="15147" cy="4619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2" name="Oval 51"/>
          <p:cNvSpPr>
            <a:spLocks noChangeArrowheads="1"/>
          </p:cNvSpPr>
          <p:nvPr/>
        </p:nvSpPr>
        <p:spPr bwMode="auto">
          <a:xfrm>
            <a:off x="7110954" y="268692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3" name="Oval 52"/>
          <p:cNvSpPr>
            <a:spLocks noChangeArrowheads="1"/>
          </p:cNvSpPr>
          <p:nvPr/>
        </p:nvSpPr>
        <p:spPr bwMode="auto">
          <a:xfrm>
            <a:off x="5337023" y="2042665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6" name="Oval 55"/>
          <p:cNvSpPr>
            <a:spLocks noChangeArrowheads="1"/>
          </p:cNvSpPr>
          <p:nvPr/>
        </p:nvSpPr>
        <p:spPr bwMode="auto">
          <a:xfrm>
            <a:off x="5662689" y="230774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7" name="Oval 56"/>
          <p:cNvSpPr>
            <a:spLocks noChangeArrowheads="1"/>
          </p:cNvSpPr>
          <p:nvPr/>
        </p:nvSpPr>
        <p:spPr bwMode="auto">
          <a:xfrm>
            <a:off x="5147683" y="2603113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8" name="Oval 57"/>
          <p:cNvSpPr>
            <a:spLocks noChangeArrowheads="1"/>
          </p:cNvSpPr>
          <p:nvPr/>
        </p:nvSpPr>
        <p:spPr bwMode="auto">
          <a:xfrm>
            <a:off x="5518790" y="2633408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9" name="Oval 58"/>
          <p:cNvSpPr>
            <a:spLocks noChangeArrowheads="1"/>
          </p:cNvSpPr>
          <p:nvPr/>
        </p:nvSpPr>
        <p:spPr bwMode="auto">
          <a:xfrm>
            <a:off x="5874750" y="2883337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0" name="Oval 59"/>
          <p:cNvSpPr>
            <a:spLocks noChangeArrowheads="1"/>
          </p:cNvSpPr>
          <p:nvPr/>
        </p:nvSpPr>
        <p:spPr bwMode="auto">
          <a:xfrm>
            <a:off x="6117106" y="2618260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1" name="Oval 60"/>
          <p:cNvSpPr>
            <a:spLocks noChangeArrowheads="1"/>
          </p:cNvSpPr>
          <p:nvPr/>
        </p:nvSpPr>
        <p:spPr bwMode="auto">
          <a:xfrm>
            <a:off x="5594526" y="3345328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2" name="Oval 61"/>
          <p:cNvSpPr>
            <a:spLocks noChangeArrowheads="1"/>
          </p:cNvSpPr>
          <p:nvPr/>
        </p:nvSpPr>
        <p:spPr bwMode="auto">
          <a:xfrm>
            <a:off x="5427907" y="3693714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3" name="Oval 62"/>
          <p:cNvSpPr>
            <a:spLocks noChangeArrowheads="1"/>
          </p:cNvSpPr>
          <p:nvPr/>
        </p:nvSpPr>
        <p:spPr bwMode="auto">
          <a:xfrm>
            <a:off x="5995928" y="3246871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4" name="Oval 63"/>
          <p:cNvSpPr>
            <a:spLocks noChangeArrowheads="1"/>
          </p:cNvSpPr>
          <p:nvPr/>
        </p:nvSpPr>
        <p:spPr bwMode="auto">
          <a:xfrm>
            <a:off x="6912336" y="3027236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5" name="Oval 64"/>
          <p:cNvSpPr>
            <a:spLocks noChangeArrowheads="1"/>
          </p:cNvSpPr>
          <p:nvPr/>
        </p:nvSpPr>
        <p:spPr bwMode="auto">
          <a:xfrm>
            <a:off x="7419769" y="293635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6" name="Oval 65"/>
          <p:cNvSpPr>
            <a:spLocks noChangeArrowheads="1"/>
          </p:cNvSpPr>
          <p:nvPr/>
        </p:nvSpPr>
        <p:spPr bwMode="auto">
          <a:xfrm>
            <a:off x="7116824" y="2489509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7" name="Oval 66"/>
          <p:cNvSpPr>
            <a:spLocks noChangeArrowheads="1"/>
          </p:cNvSpPr>
          <p:nvPr/>
        </p:nvSpPr>
        <p:spPr bwMode="auto">
          <a:xfrm>
            <a:off x="7813597" y="285304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8" name="Oval 67"/>
          <p:cNvSpPr>
            <a:spLocks noChangeArrowheads="1"/>
          </p:cNvSpPr>
          <p:nvPr/>
        </p:nvSpPr>
        <p:spPr bwMode="auto">
          <a:xfrm>
            <a:off x="7548520" y="2565245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9" name="Oval 68"/>
          <p:cNvSpPr>
            <a:spLocks noChangeArrowheads="1"/>
          </p:cNvSpPr>
          <p:nvPr/>
        </p:nvSpPr>
        <p:spPr bwMode="auto">
          <a:xfrm>
            <a:off x="7366753" y="2171417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30" name="Oval 69"/>
          <p:cNvSpPr>
            <a:spLocks noChangeArrowheads="1"/>
          </p:cNvSpPr>
          <p:nvPr/>
        </p:nvSpPr>
        <p:spPr bwMode="auto">
          <a:xfrm>
            <a:off x="7381900" y="1732147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31" name="Oval 70"/>
          <p:cNvSpPr>
            <a:spLocks noChangeArrowheads="1"/>
          </p:cNvSpPr>
          <p:nvPr/>
        </p:nvSpPr>
        <p:spPr bwMode="auto">
          <a:xfrm>
            <a:off x="7904480" y="239105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935" y="3746730"/>
            <a:ext cx="304838" cy="212061"/>
          </a:xfrm>
          <a:prstGeom prst="rect">
            <a:avLst/>
          </a:prstGeom>
        </p:spPr>
      </p:pic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634" y="1103536"/>
            <a:ext cx="318092" cy="212061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215" y="3364262"/>
            <a:ext cx="342580" cy="223422"/>
          </a:xfrm>
          <a:prstGeom prst="rect">
            <a:avLst/>
          </a:prstGeom>
        </p:spPr>
      </p:pic>
      <p:pic>
        <p:nvPicPr>
          <p:cNvPr id="86" name="Picture 85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325" y="3758090"/>
            <a:ext cx="365806" cy="238569"/>
          </a:xfrm>
          <a:prstGeom prst="rect">
            <a:avLst/>
          </a:prstGeom>
        </p:spPr>
      </p:pic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629" y="3455145"/>
            <a:ext cx="365806" cy="238569"/>
          </a:xfrm>
          <a:prstGeom prst="rect">
            <a:avLst/>
          </a:prstGeom>
        </p:spPr>
      </p:pic>
      <p:sp>
        <p:nvSpPr>
          <p:cNvPr id="72" name="Title 2"/>
          <p:cNvSpPr txBox="1">
            <a:spLocks/>
          </p:cNvSpPr>
          <p:nvPr/>
        </p:nvSpPr>
        <p:spPr>
          <a:xfrm>
            <a:off x="457200" y="242278"/>
            <a:ext cx="8229600" cy="63949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dirty="0" smtClean="0"/>
              <a:t>RRT* Algorithm </a:t>
            </a:r>
            <a:r>
              <a:rPr lang="mr-IN" dirty="0" smtClean="0"/>
              <a:t>–</a:t>
            </a:r>
            <a:r>
              <a:rPr lang="en-US" dirty="0" smtClean="0"/>
              <a:t> Re-wire Step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3541" y="2712121"/>
            <a:ext cx="520700" cy="165100"/>
          </a:xfrm>
          <a:prstGeom prst="rect">
            <a:avLst/>
          </a:prstGeom>
        </p:spPr>
      </p:pic>
      <p:sp>
        <p:nvSpPr>
          <p:cNvPr id="81" name="Line 33"/>
          <p:cNvSpPr>
            <a:spLocks noChangeShapeType="1"/>
          </p:cNvSpPr>
          <p:nvPr/>
        </p:nvSpPr>
        <p:spPr bwMode="auto">
          <a:xfrm flipH="1" flipV="1">
            <a:off x="7147118" y="2728078"/>
            <a:ext cx="285918" cy="238463"/>
          </a:xfrm>
          <a:prstGeom prst="line">
            <a:avLst/>
          </a:pr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0435" y="2138069"/>
            <a:ext cx="266700" cy="215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280" y="1400579"/>
            <a:ext cx="4178300" cy="2768600"/>
          </a:xfrm>
          <a:prstGeom prst="rect">
            <a:avLst/>
          </a:prstGeom>
        </p:spPr>
      </p:pic>
      <p:sp>
        <p:nvSpPr>
          <p:cNvPr id="68" name="Line 33"/>
          <p:cNvSpPr>
            <a:spLocks noChangeShapeType="1"/>
          </p:cNvSpPr>
          <p:nvPr/>
        </p:nvSpPr>
        <p:spPr bwMode="auto">
          <a:xfrm flipH="1">
            <a:off x="7139545" y="2516665"/>
            <a:ext cx="4696" cy="207626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633007" y="2268097"/>
            <a:ext cx="1028912" cy="93268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4685692" y="952064"/>
            <a:ext cx="4256374" cy="31051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6374609" y="2906058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6238284" y="2156270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5208272" y="2678849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5753572" y="3352901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6556376" y="1012653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5632394" y="1648837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6866894" y="1754868"/>
            <a:ext cx="386255" cy="4165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7442489" y="2996941"/>
            <a:ext cx="674052" cy="56802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8086247" y="1550380"/>
            <a:ext cx="265077" cy="227209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7147118" y="3655846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3" name="Oval 15"/>
          <p:cNvSpPr>
            <a:spLocks noChangeArrowheads="1"/>
          </p:cNvSpPr>
          <p:nvPr/>
        </p:nvSpPr>
        <p:spPr bwMode="auto">
          <a:xfrm>
            <a:off x="6086812" y="1330745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5" name="Oval 20"/>
          <p:cNvSpPr>
            <a:spLocks noChangeArrowheads="1"/>
          </p:cNvSpPr>
          <p:nvPr/>
        </p:nvSpPr>
        <p:spPr bwMode="auto">
          <a:xfrm>
            <a:off x="7192560" y="3299886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6" name="Line 21"/>
          <p:cNvSpPr>
            <a:spLocks noChangeShapeType="1"/>
          </p:cNvSpPr>
          <p:nvPr/>
        </p:nvSpPr>
        <p:spPr bwMode="auto">
          <a:xfrm flipV="1">
            <a:off x="7169839" y="3315033"/>
            <a:ext cx="45442" cy="3635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7" name="Line 23"/>
          <p:cNvSpPr>
            <a:spLocks noChangeShapeType="1"/>
          </p:cNvSpPr>
          <p:nvPr/>
        </p:nvSpPr>
        <p:spPr bwMode="auto">
          <a:xfrm flipH="1" flipV="1">
            <a:off x="6715422" y="3655846"/>
            <a:ext cx="454417" cy="227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8" name="Oval 24"/>
          <p:cNvSpPr>
            <a:spLocks noChangeArrowheads="1"/>
          </p:cNvSpPr>
          <p:nvPr/>
        </p:nvSpPr>
        <p:spPr bwMode="auto">
          <a:xfrm>
            <a:off x="6692701" y="362555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9" name="Line 27"/>
          <p:cNvSpPr>
            <a:spLocks noChangeShapeType="1"/>
          </p:cNvSpPr>
          <p:nvPr/>
        </p:nvSpPr>
        <p:spPr bwMode="auto">
          <a:xfrm flipH="1" flipV="1">
            <a:off x="6442772" y="3390769"/>
            <a:ext cx="265077" cy="25750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0" name="Oval 28"/>
          <p:cNvSpPr>
            <a:spLocks noChangeArrowheads="1"/>
          </p:cNvSpPr>
          <p:nvPr/>
        </p:nvSpPr>
        <p:spPr bwMode="auto">
          <a:xfrm>
            <a:off x="6435198" y="3368049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1" name="Line 30"/>
          <p:cNvSpPr>
            <a:spLocks noChangeShapeType="1"/>
          </p:cNvSpPr>
          <p:nvPr/>
        </p:nvSpPr>
        <p:spPr bwMode="auto">
          <a:xfrm flipH="1" flipV="1">
            <a:off x="6033796" y="3277165"/>
            <a:ext cx="424123" cy="11360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2" name="Line 31"/>
          <p:cNvSpPr>
            <a:spLocks noChangeShapeType="1"/>
          </p:cNvSpPr>
          <p:nvPr/>
        </p:nvSpPr>
        <p:spPr bwMode="auto">
          <a:xfrm flipH="1" flipV="1">
            <a:off x="6950204" y="3072677"/>
            <a:ext cx="265077" cy="2575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3" name="Line 32"/>
          <p:cNvSpPr>
            <a:spLocks noChangeShapeType="1"/>
          </p:cNvSpPr>
          <p:nvPr/>
        </p:nvSpPr>
        <p:spPr bwMode="auto">
          <a:xfrm flipH="1">
            <a:off x="5632394" y="3269592"/>
            <a:ext cx="393828" cy="1060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4" name="Line 33"/>
          <p:cNvSpPr>
            <a:spLocks noChangeShapeType="1"/>
          </p:cNvSpPr>
          <p:nvPr/>
        </p:nvSpPr>
        <p:spPr bwMode="auto">
          <a:xfrm flipH="1" flipV="1">
            <a:off x="7578815" y="2603113"/>
            <a:ext cx="257503" cy="2877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5" name="Line 34"/>
          <p:cNvSpPr>
            <a:spLocks noChangeShapeType="1"/>
          </p:cNvSpPr>
          <p:nvPr/>
        </p:nvSpPr>
        <p:spPr bwMode="auto">
          <a:xfrm flipH="1">
            <a:off x="5450628" y="3375622"/>
            <a:ext cx="166620" cy="3559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6" name="Line 35"/>
          <p:cNvSpPr>
            <a:spLocks noChangeShapeType="1"/>
          </p:cNvSpPr>
          <p:nvPr/>
        </p:nvSpPr>
        <p:spPr bwMode="auto">
          <a:xfrm flipH="1" flipV="1">
            <a:off x="5549085" y="2656128"/>
            <a:ext cx="340813" cy="25750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7" name="Line 36"/>
          <p:cNvSpPr>
            <a:spLocks noChangeShapeType="1"/>
          </p:cNvSpPr>
          <p:nvPr/>
        </p:nvSpPr>
        <p:spPr bwMode="auto">
          <a:xfrm flipV="1">
            <a:off x="5889897" y="2648555"/>
            <a:ext cx="257503" cy="280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8" name="Line 37"/>
          <p:cNvSpPr>
            <a:spLocks noChangeShapeType="1"/>
          </p:cNvSpPr>
          <p:nvPr/>
        </p:nvSpPr>
        <p:spPr bwMode="auto">
          <a:xfrm flipH="1" flipV="1">
            <a:off x="5905045" y="2936352"/>
            <a:ext cx="121178" cy="3256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9" name="Line 38"/>
          <p:cNvSpPr>
            <a:spLocks noChangeShapeType="1"/>
          </p:cNvSpPr>
          <p:nvPr/>
        </p:nvSpPr>
        <p:spPr bwMode="auto">
          <a:xfrm flipH="1">
            <a:off x="7563667" y="2428920"/>
            <a:ext cx="371107" cy="1741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0" name="Line 39"/>
          <p:cNvSpPr>
            <a:spLocks noChangeShapeType="1"/>
          </p:cNvSpPr>
          <p:nvPr/>
        </p:nvSpPr>
        <p:spPr bwMode="auto">
          <a:xfrm flipV="1">
            <a:off x="7131971" y="2209285"/>
            <a:ext cx="265077" cy="3180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2" name="Line 41"/>
          <p:cNvSpPr>
            <a:spLocks noChangeShapeType="1"/>
          </p:cNvSpPr>
          <p:nvPr/>
        </p:nvSpPr>
        <p:spPr bwMode="auto">
          <a:xfrm flipH="1">
            <a:off x="7434916" y="2898484"/>
            <a:ext cx="416549" cy="757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3" name="Line 42"/>
          <p:cNvSpPr>
            <a:spLocks noChangeShapeType="1"/>
          </p:cNvSpPr>
          <p:nvPr/>
        </p:nvSpPr>
        <p:spPr bwMode="auto">
          <a:xfrm flipV="1">
            <a:off x="7222854" y="2974220"/>
            <a:ext cx="219635" cy="3483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4" name="Line 43"/>
          <p:cNvSpPr>
            <a:spLocks noChangeShapeType="1"/>
          </p:cNvSpPr>
          <p:nvPr/>
        </p:nvSpPr>
        <p:spPr bwMode="auto">
          <a:xfrm flipH="1">
            <a:off x="5541511" y="2315316"/>
            <a:ext cx="166620" cy="3559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6" name="Line 45"/>
          <p:cNvSpPr>
            <a:spLocks noChangeShapeType="1"/>
          </p:cNvSpPr>
          <p:nvPr/>
        </p:nvSpPr>
        <p:spPr bwMode="auto">
          <a:xfrm>
            <a:off x="5367318" y="2072960"/>
            <a:ext cx="310518" cy="280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7" name="Line 46"/>
          <p:cNvSpPr>
            <a:spLocks noChangeShapeType="1"/>
          </p:cNvSpPr>
          <p:nvPr/>
        </p:nvSpPr>
        <p:spPr bwMode="auto">
          <a:xfrm flipH="1" flipV="1">
            <a:off x="5185551" y="2633408"/>
            <a:ext cx="340813" cy="302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8" name="Line 47"/>
          <p:cNvSpPr>
            <a:spLocks noChangeShapeType="1"/>
          </p:cNvSpPr>
          <p:nvPr/>
        </p:nvSpPr>
        <p:spPr bwMode="auto">
          <a:xfrm flipH="1">
            <a:off x="7389474" y="1770015"/>
            <a:ext cx="15147" cy="4619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2" name="Oval 51"/>
          <p:cNvSpPr>
            <a:spLocks noChangeArrowheads="1"/>
          </p:cNvSpPr>
          <p:nvPr/>
        </p:nvSpPr>
        <p:spPr bwMode="auto">
          <a:xfrm>
            <a:off x="7110954" y="268692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3" name="Oval 52"/>
          <p:cNvSpPr>
            <a:spLocks noChangeArrowheads="1"/>
          </p:cNvSpPr>
          <p:nvPr/>
        </p:nvSpPr>
        <p:spPr bwMode="auto">
          <a:xfrm>
            <a:off x="5337023" y="2042665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6" name="Oval 55"/>
          <p:cNvSpPr>
            <a:spLocks noChangeArrowheads="1"/>
          </p:cNvSpPr>
          <p:nvPr/>
        </p:nvSpPr>
        <p:spPr bwMode="auto">
          <a:xfrm>
            <a:off x="5662689" y="230774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7" name="Oval 56"/>
          <p:cNvSpPr>
            <a:spLocks noChangeArrowheads="1"/>
          </p:cNvSpPr>
          <p:nvPr/>
        </p:nvSpPr>
        <p:spPr bwMode="auto">
          <a:xfrm>
            <a:off x="5147683" y="2603113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8" name="Oval 57"/>
          <p:cNvSpPr>
            <a:spLocks noChangeArrowheads="1"/>
          </p:cNvSpPr>
          <p:nvPr/>
        </p:nvSpPr>
        <p:spPr bwMode="auto">
          <a:xfrm>
            <a:off x="5518790" y="2633408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19" name="Oval 58"/>
          <p:cNvSpPr>
            <a:spLocks noChangeArrowheads="1"/>
          </p:cNvSpPr>
          <p:nvPr/>
        </p:nvSpPr>
        <p:spPr bwMode="auto">
          <a:xfrm>
            <a:off x="5874750" y="2883337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0" name="Oval 59"/>
          <p:cNvSpPr>
            <a:spLocks noChangeArrowheads="1"/>
          </p:cNvSpPr>
          <p:nvPr/>
        </p:nvSpPr>
        <p:spPr bwMode="auto">
          <a:xfrm>
            <a:off x="6117106" y="2618260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1" name="Oval 60"/>
          <p:cNvSpPr>
            <a:spLocks noChangeArrowheads="1"/>
          </p:cNvSpPr>
          <p:nvPr/>
        </p:nvSpPr>
        <p:spPr bwMode="auto">
          <a:xfrm>
            <a:off x="5594526" y="3345328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2" name="Oval 61"/>
          <p:cNvSpPr>
            <a:spLocks noChangeArrowheads="1"/>
          </p:cNvSpPr>
          <p:nvPr/>
        </p:nvSpPr>
        <p:spPr bwMode="auto">
          <a:xfrm>
            <a:off x="5427907" y="3693714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3" name="Oval 62"/>
          <p:cNvSpPr>
            <a:spLocks noChangeArrowheads="1"/>
          </p:cNvSpPr>
          <p:nvPr/>
        </p:nvSpPr>
        <p:spPr bwMode="auto">
          <a:xfrm>
            <a:off x="5995928" y="3246871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4" name="Oval 63"/>
          <p:cNvSpPr>
            <a:spLocks noChangeArrowheads="1"/>
          </p:cNvSpPr>
          <p:nvPr/>
        </p:nvSpPr>
        <p:spPr bwMode="auto">
          <a:xfrm>
            <a:off x="6912336" y="3027236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5" name="Oval 64"/>
          <p:cNvSpPr>
            <a:spLocks noChangeArrowheads="1"/>
          </p:cNvSpPr>
          <p:nvPr/>
        </p:nvSpPr>
        <p:spPr bwMode="auto">
          <a:xfrm>
            <a:off x="7419769" y="293635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6" name="Oval 65"/>
          <p:cNvSpPr>
            <a:spLocks noChangeArrowheads="1"/>
          </p:cNvSpPr>
          <p:nvPr/>
        </p:nvSpPr>
        <p:spPr bwMode="auto">
          <a:xfrm>
            <a:off x="7116824" y="2489509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7" name="Oval 66"/>
          <p:cNvSpPr>
            <a:spLocks noChangeArrowheads="1"/>
          </p:cNvSpPr>
          <p:nvPr/>
        </p:nvSpPr>
        <p:spPr bwMode="auto">
          <a:xfrm>
            <a:off x="7813597" y="285304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8" name="Oval 67"/>
          <p:cNvSpPr>
            <a:spLocks noChangeArrowheads="1"/>
          </p:cNvSpPr>
          <p:nvPr/>
        </p:nvSpPr>
        <p:spPr bwMode="auto">
          <a:xfrm>
            <a:off x="7548520" y="2565245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29" name="Oval 68"/>
          <p:cNvSpPr>
            <a:spLocks noChangeArrowheads="1"/>
          </p:cNvSpPr>
          <p:nvPr/>
        </p:nvSpPr>
        <p:spPr bwMode="auto">
          <a:xfrm>
            <a:off x="7366753" y="2171417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30" name="Oval 69"/>
          <p:cNvSpPr>
            <a:spLocks noChangeArrowheads="1"/>
          </p:cNvSpPr>
          <p:nvPr/>
        </p:nvSpPr>
        <p:spPr bwMode="auto">
          <a:xfrm>
            <a:off x="7381900" y="1732147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31" name="Oval 70"/>
          <p:cNvSpPr>
            <a:spLocks noChangeArrowheads="1"/>
          </p:cNvSpPr>
          <p:nvPr/>
        </p:nvSpPr>
        <p:spPr bwMode="auto">
          <a:xfrm>
            <a:off x="7904480" y="2391052"/>
            <a:ext cx="53015" cy="605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935" y="3746730"/>
            <a:ext cx="304838" cy="212061"/>
          </a:xfrm>
          <a:prstGeom prst="rect">
            <a:avLst/>
          </a:prstGeom>
        </p:spPr>
      </p:pic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634" y="1103536"/>
            <a:ext cx="318092" cy="212061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215" y="3364262"/>
            <a:ext cx="342580" cy="223422"/>
          </a:xfrm>
          <a:prstGeom prst="rect">
            <a:avLst/>
          </a:prstGeom>
        </p:spPr>
      </p:pic>
      <p:pic>
        <p:nvPicPr>
          <p:cNvPr id="86" name="Picture 85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325" y="3758090"/>
            <a:ext cx="365806" cy="238569"/>
          </a:xfrm>
          <a:prstGeom prst="rect">
            <a:avLst/>
          </a:prstGeom>
        </p:spPr>
      </p:pic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629" y="3455145"/>
            <a:ext cx="365806" cy="238569"/>
          </a:xfrm>
          <a:prstGeom prst="rect">
            <a:avLst/>
          </a:prstGeom>
        </p:spPr>
      </p:pic>
      <p:sp>
        <p:nvSpPr>
          <p:cNvPr id="72" name="Title 2"/>
          <p:cNvSpPr txBox="1">
            <a:spLocks/>
          </p:cNvSpPr>
          <p:nvPr/>
        </p:nvSpPr>
        <p:spPr>
          <a:xfrm>
            <a:off x="457200" y="242278"/>
            <a:ext cx="8229600" cy="63949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dirty="0" smtClean="0"/>
              <a:t>RRT* Algorithm </a:t>
            </a:r>
            <a:r>
              <a:rPr lang="mr-IN" dirty="0" smtClean="0"/>
              <a:t>–</a:t>
            </a:r>
            <a:r>
              <a:rPr lang="en-US" dirty="0" smtClean="0"/>
              <a:t> Re-wire Step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3541" y="2712121"/>
            <a:ext cx="520700" cy="165100"/>
          </a:xfrm>
          <a:prstGeom prst="rect">
            <a:avLst/>
          </a:prstGeom>
        </p:spPr>
      </p:pic>
      <p:sp>
        <p:nvSpPr>
          <p:cNvPr id="81" name="Line 33"/>
          <p:cNvSpPr>
            <a:spLocks noChangeShapeType="1"/>
          </p:cNvSpPr>
          <p:nvPr/>
        </p:nvSpPr>
        <p:spPr bwMode="auto">
          <a:xfrm flipH="1" flipV="1">
            <a:off x="7147118" y="2728078"/>
            <a:ext cx="285918" cy="238463"/>
          </a:xfrm>
          <a:prstGeom prst="line">
            <a:avLst/>
          </a:pr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0435" y="2138069"/>
            <a:ext cx="266700" cy="215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280" y="1400579"/>
            <a:ext cx="4178300" cy="2768600"/>
          </a:xfrm>
          <a:prstGeom prst="rect">
            <a:avLst/>
          </a:prstGeom>
        </p:spPr>
      </p:pic>
      <p:sp>
        <p:nvSpPr>
          <p:cNvPr id="68" name="Line 33"/>
          <p:cNvSpPr>
            <a:spLocks noChangeShapeType="1"/>
          </p:cNvSpPr>
          <p:nvPr/>
        </p:nvSpPr>
        <p:spPr bwMode="auto">
          <a:xfrm flipH="1">
            <a:off x="7139545" y="2516665"/>
            <a:ext cx="4696" cy="207626"/>
          </a:xfrm>
          <a:prstGeom prst="line">
            <a:avLst/>
          </a:pr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242278"/>
            <a:ext cx="8229600" cy="63949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dirty="0" smtClean="0"/>
              <a:t>RRT vs. RRT*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359"/>
            <a:ext cx="9144000" cy="46767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792061"/>
            <a:ext cx="8289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/>
              <a:t>S. </a:t>
            </a:r>
            <a:r>
              <a:rPr lang="en-US" dirty="0" err="1"/>
              <a:t>Karaman</a:t>
            </a:r>
            <a:r>
              <a:rPr lang="en-US" dirty="0"/>
              <a:t> and E. </a:t>
            </a:r>
            <a:r>
              <a:rPr lang="en-US" dirty="0" err="1"/>
              <a:t>Frazzoli</a:t>
            </a:r>
            <a:r>
              <a:rPr lang="en-US" dirty="0"/>
              <a:t>, “Incremental Sampling-based Algorithms for </a:t>
            </a:r>
            <a:endParaRPr lang="en-US" dirty="0" smtClean="0"/>
          </a:p>
          <a:p>
            <a:r>
              <a:rPr lang="en-US" dirty="0" smtClean="0"/>
              <a:t>Optimal </a:t>
            </a:r>
            <a:r>
              <a:rPr lang="en-US" dirty="0"/>
              <a:t>Motion Planning,” International Journal of Robotic Research, 2010.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09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242278"/>
            <a:ext cx="8229600" cy="63949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mtClean="0"/>
              <a:t>RRT vs. RRT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792061"/>
            <a:ext cx="8289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/>
              <a:t>S. </a:t>
            </a:r>
            <a:r>
              <a:rPr lang="en-US" dirty="0" err="1"/>
              <a:t>Karaman</a:t>
            </a:r>
            <a:r>
              <a:rPr lang="en-US" dirty="0"/>
              <a:t> and E. </a:t>
            </a:r>
            <a:r>
              <a:rPr lang="en-US" dirty="0" err="1"/>
              <a:t>Frazzoli</a:t>
            </a:r>
            <a:r>
              <a:rPr lang="en-US" dirty="0"/>
              <a:t>, “Incremental Sampling-based Algorithms for </a:t>
            </a:r>
            <a:endParaRPr lang="en-US" dirty="0" smtClean="0"/>
          </a:p>
          <a:p>
            <a:r>
              <a:rPr lang="en-US" dirty="0" smtClean="0"/>
              <a:t>Optimal </a:t>
            </a:r>
            <a:r>
              <a:rPr lang="en-US" dirty="0"/>
              <a:t>Motion Planning,” International Journal of Robotic Research, 2010.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2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73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Path Planning Over 3D Terrain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022345"/>
            <a:ext cx="8403492" cy="5493731"/>
          </a:xfrm>
        </p:spPr>
        <p:txBody>
          <a:bodyPr/>
          <a:lstStyle/>
          <a:p>
            <a:r>
              <a:rPr lang="en-US" sz="2000" dirty="0" smtClean="0"/>
              <a:t>Assume terrain map can be queried</a:t>
            </a:r>
            <a:br>
              <a:rPr lang="en-US" sz="2000" dirty="0" smtClean="0"/>
            </a:br>
            <a:r>
              <a:rPr lang="en-US" sz="2000" dirty="0" smtClean="0"/>
              <a:t>to determine altitude of terrain at </a:t>
            </a:r>
            <a:br>
              <a:rPr lang="en-US" sz="2000" dirty="0" smtClean="0"/>
            </a:br>
            <a:r>
              <a:rPr lang="en-US" sz="2000" dirty="0" smtClean="0"/>
              <a:t>any north-east location</a:t>
            </a:r>
          </a:p>
          <a:p>
            <a:r>
              <a:rPr lang="en-US" sz="2000" dirty="0" smtClean="0"/>
              <a:t>Must be able to determine altitude </a:t>
            </a:r>
            <a:br>
              <a:rPr lang="en-US" sz="2000" dirty="0" smtClean="0"/>
            </a:br>
            <a:r>
              <a:rPr lang="en-US" sz="2000" dirty="0" smtClean="0"/>
              <a:t>for random configuration </a:t>
            </a:r>
            <a:r>
              <a:rPr lang="en-US" sz="2000" b="1" dirty="0" smtClean="0">
                <a:latin typeface="Times"/>
                <a:cs typeface="Times"/>
              </a:rPr>
              <a:t>p</a:t>
            </a:r>
            <a:r>
              <a:rPr lang="en-US" sz="2000" dirty="0" smtClean="0"/>
              <a:t> in RRT </a:t>
            </a:r>
            <a:br>
              <a:rPr lang="en-US" sz="2000" dirty="0" smtClean="0"/>
            </a:br>
            <a:r>
              <a:rPr lang="en-US" sz="2000" dirty="0" smtClean="0"/>
              <a:t>algorithm</a:t>
            </a:r>
          </a:p>
          <a:p>
            <a:r>
              <a:rPr lang="en-US" sz="2000" dirty="0" smtClean="0"/>
              <a:t>Must be able to detect collisions with </a:t>
            </a:r>
            <a:br>
              <a:rPr lang="en-US" sz="2000" dirty="0" smtClean="0"/>
            </a:br>
            <a:r>
              <a:rPr lang="en-US" sz="2000" dirty="0" smtClean="0"/>
              <a:t>terrain – reject random candidate </a:t>
            </a:r>
            <a:br>
              <a:rPr lang="en-US" sz="2000" dirty="0" smtClean="0"/>
            </a:br>
            <a:r>
              <a:rPr lang="en-US" sz="2000" dirty="0" smtClean="0"/>
              <a:t>paths leading to collision</a:t>
            </a:r>
          </a:p>
          <a:p>
            <a:r>
              <a:rPr lang="en-US" sz="2000" dirty="0" smtClean="0"/>
              <a:t>Options:</a:t>
            </a:r>
          </a:p>
          <a:p>
            <a:pPr lvl="1"/>
            <a:r>
              <a:rPr lang="en-US" sz="1800" dirty="0" smtClean="0"/>
              <a:t>random altitude within predetermined range</a:t>
            </a:r>
          </a:p>
          <a:p>
            <a:pPr lvl="1"/>
            <a:r>
              <a:rPr lang="en-US" sz="1800" dirty="0" smtClean="0"/>
              <a:t>random selection of discrete altitudes in desired range</a:t>
            </a:r>
          </a:p>
          <a:p>
            <a:pPr lvl="1"/>
            <a:r>
              <a:rPr lang="en-US" sz="1800" dirty="0" smtClean="0"/>
              <a:t>set altitude above ground level</a:t>
            </a:r>
          </a:p>
          <a:p>
            <a:r>
              <a:rPr lang="en-US" sz="2000" dirty="0" smtClean="0"/>
              <a:t>Test candidate paths to ensure flight path angles are feasible – reject if infeasible</a:t>
            </a:r>
          </a:p>
          <a:p>
            <a:endParaRPr lang="en-US" sz="2000" dirty="0"/>
          </a:p>
        </p:txBody>
      </p:sp>
      <p:pic>
        <p:nvPicPr>
          <p:cNvPr id="4" name="Picture 3" descr="temp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2"/>
          <a:stretch/>
        </p:blipFill>
        <p:spPr>
          <a:xfrm>
            <a:off x="5008829" y="1191845"/>
            <a:ext cx="4047247" cy="219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Algorithm – 3D Terrain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34" y="1265719"/>
            <a:ext cx="6277243" cy="4703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62077" y="2491154"/>
            <a:ext cx="2590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modify to test for collisions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with terrain and flight path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angle feasibility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3829538" y="2906653"/>
            <a:ext cx="2432539" cy="36603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10000" y="3077308"/>
            <a:ext cx="2442308" cy="108438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33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3D Terrain Results</a:t>
            </a:r>
            <a:endParaRPr lang="en-US" dirty="0"/>
          </a:p>
        </p:txBody>
      </p:sp>
      <p:pic>
        <p:nvPicPr>
          <p:cNvPr id="5" name="Picture 4" descr="temp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9"/>
          <a:stretch/>
        </p:blipFill>
        <p:spPr>
          <a:xfrm>
            <a:off x="321663" y="1590123"/>
            <a:ext cx="8277469" cy="45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3D Terrain Results</a:t>
            </a:r>
            <a:endParaRPr lang="en-US" dirty="0"/>
          </a:p>
        </p:txBody>
      </p:sp>
      <p:pic>
        <p:nvPicPr>
          <p:cNvPr id="3" name="Picture 2" descr="temp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0"/>
          <a:stretch/>
        </p:blipFill>
        <p:spPr>
          <a:xfrm>
            <a:off x="389559" y="1907824"/>
            <a:ext cx="8185421" cy="41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5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Graphs</a:t>
            </a:r>
            <a:endParaRPr lang="en-US" dirty="0"/>
          </a:p>
        </p:txBody>
      </p:sp>
      <p:pic>
        <p:nvPicPr>
          <p:cNvPr id="7" name="Picture 6" descr="temp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9" t="5855" r="9287" b="11909"/>
          <a:stretch/>
        </p:blipFill>
        <p:spPr>
          <a:xfrm>
            <a:off x="0" y="2832164"/>
            <a:ext cx="4241043" cy="390602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10" y="1137838"/>
            <a:ext cx="6565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3D Terrain Results</a:t>
            </a:r>
            <a:endParaRPr lang="en-US" dirty="0"/>
          </a:p>
        </p:txBody>
      </p:sp>
      <p:pic>
        <p:nvPicPr>
          <p:cNvPr id="3" name="Picture 2" descr="temp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0"/>
          <a:stretch/>
        </p:blipFill>
        <p:spPr>
          <a:xfrm>
            <a:off x="389559" y="1907824"/>
            <a:ext cx="8185421" cy="41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52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3D Terrain Results</a:t>
            </a:r>
            <a:endParaRPr lang="en-US" dirty="0"/>
          </a:p>
        </p:txBody>
      </p:sp>
      <p:pic>
        <p:nvPicPr>
          <p:cNvPr id="4" name="Picture 3" descr="temp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7"/>
          <a:stretch/>
        </p:blipFill>
        <p:spPr>
          <a:xfrm>
            <a:off x="322873" y="1439200"/>
            <a:ext cx="8303358" cy="47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93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</a:t>
            </a:r>
            <a:r>
              <a:rPr lang="en-US" dirty="0" err="1" smtClean="0"/>
              <a:t>Dubins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generate a new random configuration for tree:</a:t>
            </a:r>
          </a:p>
          <a:p>
            <a:pPr lvl="1"/>
            <a:r>
              <a:rPr lang="en-US" dirty="0" smtClean="0"/>
              <a:t>Generate random N-E position in environment</a:t>
            </a:r>
          </a:p>
          <a:p>
            <a:pPr lvl="1"/>
            <a:r>
              <a:rPr lang="en-US" dirty="0" smtClean="0"/>
              <a:t>Find closest node in RRT graph to new random point</a:t>
            </a:r>
          </a:p>
          <a:p>
            <a:pPr lvl="1"/>
            <a:r>
              <a:rPr lang="en-US" dirty="0" smtClean="0"/>
              <a:t>Select a position of distance </a:t>
            </a:r>
            <a:r>
              <a:rPr lang="en-US" i="1" dirty="0" smtClean="0"/>
              <a:t>L</a:t>
            </a:r>
            <a:r>
              <a:rPr lang="en-US" dirty="0" smtClean="0"/>
              <a:t> from the closest RRT node in direction of new point – use this position as </a:t>
            </a:r>
            <a:br>
              <a:rPr lang="en-US" dirty="0" smtClean="0"/>
            </a:br>
            <a:r>
              <a:rPr lang="en-US" dirty="0" smtClean="0"/>
              <a:t>N-E coordinates of new configuration</a:t>
            </a:r>
          </a:p>
          <a:p>
            <a:pPr lvl="1"/>
            <a:r>
              <a:rPr lang="en-US" dirty="0" smtClean="0"/>
              <a:t>Define course angle for new configuration as the angle of the line connecting the RRT graph to the new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25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</a:t>
            </a:r>
            <a:r>
              <a:rPr lang="en-US" dirty="0" err="1" smtClean="0"/>
              <a:t>Dubins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3" name="Picture 2" descr="temp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3"/>
          <a:stretch/>
        </p:blipFill>
        <p:spPr>
          <a:xfrm>
            <a:off x="573453" y="1420348"/>
            <a:ext cx="7925777" cy="49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04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</a:t>
            </a:r>
            <a:r>
              <a:rPr lang="en-US" dirty="0" err="1" smtClean="0"/>
              <a:t>Dubins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" name="Picture 3" descr="temp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6"/>
          <a:stretch/>
        </p:blipFill>
        <p:spPr>
          <a:xfrm>
            <a:off x="486996" y="1660770"/>
            <a:ext cx="8217378" cy="47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3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RRT </a:t>
            </a:r>
            <a:r>
              <a:rPr lang="en-US" dirty="0" err="1" smtClean="0"/>
              <a:t>Dubins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3" name="Picture 2" descr="temp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58"/>
          <a:stretch/>
        </p:blipFill>
        <p:spPr>
          <a:xfrm>
            <a:off x="156305" y="1680309"/>
            <a:ext cx="8779781" cy="44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72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 Survey an area</a:t>
            </a:r>
          </a:p>
          <a:p>
            <a:pPr lvl="1"/>
            <a:r>
              <a:rPr lang="en-US" dirty="0" smtClean="0"/>
              <a:t>Pass sensor footprint over entire area</a:t>
            </a:r>
          </a:p>
          <a:p>
            <a:r>
              <a:rPr lang="en-US" dirty="0" smtClean="0"/>
              <a:t>Algorithms often cell based</a:t>
            </a:r>
          </a:p>
          <a:p>
            <a:pPr lvl="1"/>
            <a:r>
              <a:rPr lang="en-US" dirty="0" smtClean="0"/>
              <a:t>Goal: visit every cell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plan-cover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539312"/>
            <a:ext cx="4991100" cy="38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2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maps in memory</a:t>
            </a:r>
          </a:p>
          <a:p>
            <a:pPr lvl="1"/>
            <a:r>
              <a:rPr lang="en-US" dirty="0" smtClean="0"/>
              <a:t>terrain map</a:t>
            </a:r>
          </a:p>
          <a:p>
            <a:pPr lvl="2"/>
            <a:r>
              <a:rPr lang="en-US" dirty="0" smtClean="0"/>
              <a:t>used to detect collisions with environment</a:t>
            </a:r>
          </a:p>
          <a:p>
            <a:pPr lvl="1"/>
            <a:r>
              <a:rPr lang="en-US" dirty="0" smtClean="0"/>
              <a:t>coverage or return map</a:t>
            </a:r>
          </a:p>
          <a:p>
            <a:pPr lvl="2"/>
            <a:r>
              <a:rPr lang="en-US" dirty="0" smtClean="0"/>
              <a:t>used to track coverage of terrain</a:t>
            </a:r>
          </a:p>
          <a:p>
            <a:r>
              <a:rPr lang="en-US" dirty="0" smtClean="0"/>
              <a:t>Return map stores value of returning to particular location</a:t>
            </a:r>
          </a:p>
          <a:p>
            <a:pPr lvl="1"/>
            <a:r>
              <a:rPr lang="en-US" dirty="0" smtClean="0"/>
              <a:t>Return map initialized so that all locations have same return value</a:t>
            </a:r>
          </a:p>
          <a:p>
            <a:pPr lvl="1"/>
            <a:r>
              <a:rPr lang="en-US" dirty="0" smtClean="0"/>
              <a:t>As locations are visited, return value of that location is decremented by fixed amount: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31" y="5934393"/>
            <a:ext cx="2540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9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Finite look ahead tree search used to determine where to go</a:t>
            </a:r>
          </a:p>
          <a:p>
            <a:r>
              <a:rPr lang="en-US" sz="2400" dirty="0" smtClean="0"/>
              <a:t>Tree generated from current MAV configuration</a:t>
            </a:r>
          </a:p>
          <a:p>
            <a:r>
              <a:rPr lang="en-US" sz="2400" dirty="0" smtClean="0"/>
              <a:t>Tree searched to determine path that maximizes return value</a:t>
            </a:r>
          </a:p>
          <a:p>
            <a:r>
              <a:rPr lang="en-US" sz="2400" dirty="0" smtClean="0"/>
              <a:t>Two methods for look ahead tree</a:t>
            </a:r>
          </a:p>
          <a:p>
            <a:pPr lvl="1"/>
            <a:r>
              <a:rPr lang="en-US" sz="2000" dirty="0" smtClean="0"/>
              <a:t>Uniform branching</a:t>
            </a:r>
          </a:p>
          <a:p>
            <a:pPr lvl="2"/>
            <a:r>
              <a:rPr lang="en-US" sz="1600" dirty="0" smtClean="0"/>
              <a:t>Predetermined depth</a:t>
            </a:r>
          </a:p>
          <a:p>
            <a:pPr lvl="2"/>
            <a:r>
              <a:rPr lang="en-US" sz="1600" dirty="0" smtClean="0"/>
              <a:t>Uniform branch length</a:t>
            </a:r>
          </a:p>
          <a:p>
            <a:pPr lvl="2"/>
            <a:r>
              <a:rPr lang="en-US" sz="1600" dirty="0" smtClean="0"/>
              <a:t>Uniform branch separation</a:t>
            </a:r>
          </a:p>
          <a:p>
            <a:pPr lvl="1"/>
            <a:r>
              <a:rPr lang="en-US" sz="2000" dirty="0" smtClean="0"/>
              <a:t>RRT</a:t>
            </a:r>
          </a:p>
        </p:txBody>
      </p:sp>
      <p:pic>
        <p:nvPicPr>
          <p:cNvPr id="4" name="Picture 3" descr="plan-cover-looka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71" y="3462421"/>
            <a:ext cx="3845160" cy="300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68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68" y="1818664"/>
            <a:ext cx="6726475" cy="35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3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Graph Example</a:t>
            </a:r>
            <a:endParaRPr lang="en-US" dirty="0"/>
          </a:p>
        </p:txBody>
      </p:sp>
      <p:pic>
        <p:nvPicPr>
          <p:cNvPr id="6" name="Picture 5" descr="plan-voronoi-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1" y="937094"/>
            <a:ext cx="5356861" cy="42195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4663" y="5387090"/>
            <a:ext cx="5660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buFont typeface="Arial"/>
              <a:buChar char="•"/>
            </a:pPr>
            <a:r>
              <a:rPr lang="en-US" dirty="0" smtClean="0"/>
              <a:t>Graph generated using </a:t>
            </a:r>
            <a:r>
              <a:rPr lang="en-US" dirty="0" err="1" smtClean="0"/>
              <a:t>voronoi</a:t>
            </a:r>
            <a:r>
              <a:rPr lang="en-US" dirty="0" smtClean="0"/>
              <a:t> command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227013" indent="-227013">
              <a:buFont typeface="Arial"/>
              <a:buChar char="•"/>
            </a:pPr>
            <a:r>
              <a:rPr lang="en-US" dirty="0" smtClean="0"/>
              <a:t>20 point obstacles</a:t>
            </a:r>
          </a:p>
          <a:p>
            <a:pPr marL="227013" indent="-227013">
              <a:buFont typeface="Arial"/>
              <a:buChar char="•"/>
            </a:pPr>
            <a:r>
              <a:rPr lang="en-US" dirty="0" smtClean="0"/>
              <a:t>Start and end points of path not shown</a:t>
            </a:r>
          </a:p>
        </p:txBody>
      </p:sp>
    </p:spTree>
    <p:extLst>
      <p:ext uri="{BB962C8B-B14F-4D97-AF65-F5344CB8AC3E}">
        <p14:creationId xmlns:p14="http://schemas.microsoft.com/office/powerpoint/2010/main" val="76028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Coverage Planning Results – Uniform Tree</a:t>
            </a:r>
            <a:endParaRPr lang="en-US" sz="2800" dirty="0"/>
          </a:p>
        </p:txBody>
      </p:sp>
      <p:pic>
        <p:nvPicPr>
          <p:cNvPr id="4" name="Picture 3" descr="plan-cover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6" y="1648065"/>
            <a:ext cx="4114800" cy="3207774"/>
          </a:xfrm>
          <a:prstGeom prst="rect">
            <a:avLst/>
          </a:prstGeom>
        </p:spPr>
      </p:pic>
      <p:pic>
        <p:nvPicPr>
          <p:cNvPr id="5" name="Picture 4" descr="plan-cover-returnmap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79" y="1648065"/>
            <a:ext cx="4114800" cy="32077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0092" y="5190371"/>
            <a:ext cx="2835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 ahead length = 5</a:t>
            </a:r>
          </a:p>
          <a:p>
            <a:r>
              <a:rPr lang="en-US" dirty="0" smtClean="0"/>
              <a:t>Heading change = 30 </a:t>
            </a:r>
            <a:r>
              <a:rPr lang="en-US" dirty="0" err="1" smtClean="0"/>
              <a:t>deg</a:t>
            </a:r>
            <a:endParaRPr lang="en-US" dirty="0" smtClean="0"/>
          </a:p>
          <a:p>
            <a:r>
              <a:rPr lang="en-US" dirty="0" smtClean="0"/>
              <a:t>Tree depth = 3</a:t>
            </a:r>
          </a:p>
          <a:p>
            <a:r>
              <a:rPr lang="en-US" dirty="0" smtClean="0"/>
              <a:t>Iterations = 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69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Coverage Planning Results – Uniform Tree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370092" y="5190371"/>
            <a:ext cx="2835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 ahead length = 5</a:t>
            </a:r>
          </a:p>
          <a:p>
            <a:r>
              <a:rPr lang="en-US" dirty="0" smtClean="0"/>
              <a:t>Heading change = 60 </a:t>
            </a:r>
            <a:r>
              <a:rPr lang="en-US" dirty="0" err="1" smtClean="0"/>
              <a:t>deg</a:t>
            </a:r>
            <a:endParaRPr lang="en-US" dirty="0" smtClean="0"/>
          </a:p>
          <a:p>
            <a:r>
              <a:rPr lang="en-US" dirty="0" smtClean="0"/>
              <a:t>Tree depth = 3</a:t>
            </a:r>
          </a:p>
          <a:p>
            <a:r>
              <a:rPr lang="en-US" dirty="0" smtClean="0"/>
              <a:t>Iterations = 200</a:t>
            </a:r>
            <a:endParaRPr lang="en-US" dirty="0"/>
          </a:p>
        </p:txBody>
      </p:sp>
      <p:pic>
        <p:nvPicPr>
          <p:cNvPr id="3" name="Picture 2" descr="plan-cover-returnmap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69" y="1598068"/>
            <a:ext cx="4114800" cy="3207774"/>
          </a:xfrm>
          <a:prstGeom prst="rect">
            <a:avLst/>
          </a:prstGeom>
        </p:spPr>
      </p:pic>
      <p:pic>
        <p:nvPicPr>
          <p:cNvPr id="7" name="Picture 6" descr="plan-cover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9" y="1598068"/>
            <a:ext cx="4114800" cy="320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50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Coverage Planning Results – RRT </a:t>
            </a:r>
            <a:r>
              <a:rPr lang="en-US" sz="2800" dirty="0" err="1" smtClean="0"/>
              <a:t>Dubins</a:t>
            </a:r>
            <a:endParaRPr lang="en-US" sz="2800" dirty="0"/>
          </a:p>
        </p:txBody>
      </p:sp>
      <p:pic>
        <p:nvPicPr>
          <p:cNvPr id="3" name="Picture 2" descr="plan-cover-RRT-Dubins-paths-1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52" y="2058101"/>
            <a:ext cx="3200400" cy="2499414"/>
          </a:xfrm>
          <a:prstGeom prst="rect">
            <a:avLst/>
          </a:prstGeom>
        </p:spPr>
      </p:pic>
      <p:pic>
        <p:nvPicPr>
          <p:cNvPr id="7" name="Picture 6" descr="plan-cover-RRT-Dubins-paths-1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00" y="2058101"/>
            <a:ext cx="3200400" cy="2499414"/>
          </a:xfrm>
          <a:prstGeom prst="rect">
            <a:avLst/>
          </a:prstGeom>
        </p:spPr>
      </p:pic>
      <p:pic>
        <p:nvPicPr>
          <p:cNvPr id="8" name="Picture 7" descr="plan-cover-RRT-Dubins-returnmap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53" y="2061941"/>
            <a:ext cx="3200400" cy="249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88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Coverage Planning Results – RRT </a:t>
            </a:r>
            <a:r>
              <a:rPr lang="en-US" sz="3200" dirty="0" err="1" smtClean="0"/>
              <a:t>Dubins</a:t>
            </a:r>
            <a:endParaRPr lang="en-US" sz="3200" dirty="0"/>
          </a:p>
        </p:txBody>
      </p:sp>
      <p:pic>
        <p:nvPicPr>
          <p:cNvPr id="4" name="Picture 3" descr="plan-cover-RRT-Dubins-returnmap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00" y="2172590"/>
            <a:ext cx="3200400" cy="2494935"/>
          </a:xfrm>
          <a:prstGeom prst="rect">
            <a:avLst/>
          </a:prstGeom>
        </p:spPr>
      </p:pic>
      <p:pic>
        <p:nvPicPr>
          <p:cNvPr id="5" name="Picture 4" descr="plan-cover-RRT-Dubins-paths-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99" y="2168110"/>
            <a:ext cx="3200400" cy="2499415"/>
          </a:xfrm>
          <a:prstGeom prst="rect">
            <a:avLst/>
          </a:prstGeom>
        </p:spPr>
      </p:pic>
      <p:pic>
        <p:nvPicPr>
          <p:cNvPr id="8" name="Picture 7" descr="plan-cover-RRT-Dubins-paths-2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02" y="2168110"/>
            <a:ext cx="3200400" cy="24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7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Graph Example</a:t>
            </a:r>
            <a:endParaRPr lang="en-US" dirty="0"/>
          </a:p>
        </p:txBody>
      </p:sp>
      <p:pic>
        <p:nvPicPr>
          <p:cNvPr id="6" name="Picture 5" descr="plan-voronoi-augment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" y="1277236"/>
            <a:ext cx="5375568" cy="4234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887" y="1377888"/>
            <a:ext cx="36471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7013" indent="-227013"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Add </a:t>
            </a:r>
            <a:r>
              <a:rPr lang="en-US" i="1" dirty="0" smtClean="0"/>
              <a:t>start</a:t>
            </a:r>
            <a:r>
              <a:rPr lang="en-US" dirty="0" smtClean="0"/>
              <a:t> and </a:t>
            </a:r>
            <a:r>
              <a:rPr lang="en-US" i="1" dirty="0" smtClean="0"/>
              <a:t>end</a:t>
            </a:r>
            <a:r>
              <a:rPr lang="en-US" dirty="0" smtClean="0"/>
              <a:t> points to </a:t>
            </a:r>
            <a:br>
              <a:rPr lang="en-US" dirty="0" smtClean="0"/>
            </a:br>
            <a:r>
              <a:rPr lang="en-US" dirty="0" smtClean="0"/>
              <a:t>graph</a:t>
            </a:r>
          </a:p>
          <a:p>
            <a:pPr marL="227013" indent="-227013"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Find 3 closest graph nodes to </a:t>
            </a:r>
            <a:br>
              <a:rPr lang="en-US" dirty="0" smtClean="0"/>
            </a:br>
            <a:r>
              <a:rPr lang="en-US" i="1" dirty="0" smtClean="0"/>
              <a:t>start </a:t>
            </a:r>
            <a:r>
              <a:rPr lang="en-US" dirty="0" smtClean="0"/>
              <a:t>and </a:t>
            </a:r>
            <a:r>
              <a:rPr lang="en-US" i="1" dirty="0" smtClean="0"/>
              <a:t>end</a:t>
            </a:r>
            <a:r>
              <a:rPr lang="en-US" dirty="0" smtClean="0"/>
              <a:t> points</a:t>
            </a:r>
          </a:p>
          <a:p>
            <a:pPr marL="227013" indent="-227013"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Add graph edges to </a:t>
            </a:r>
            <a:r>
              <a:rPr lang="en-US" i="1" dirty="0" smtClean="0"/>
              <a:t>start</a:t>
            </a:r>
            <a:r>
              <a:rPr lang="en-US" dirty="0" smtClean="0"/>
              <a:t> and 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/>
              <a:t>end </a:t>
            </a:r>
            <a:r>
              <a:rPr lang="en-US" dirty="0" smtClean="0"/>
              <a:t>points</a:t>
            </a:r>
          </a:p>
          <a:p>
            <a:pPr marL="227013" indent="-227013"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Search graph to find “best” path</a:t>
            </a:r>
          </a:p>
          <a:p>
            <a:pPr marL="227013" indent="-227013"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Must define “best”</a:t>
            </a:r>
          </a:p>
          <a:p>
            <a:pPr marL="684213" lvl="1" indent="-227013"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Shortest?</a:t>
            </a:r>
          </a:p>
          <a:p>
            <a:pPr marL="684213" lvl="1" indent="-227013"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Furthest from obstacles?</a:t>
            </a:r>
          </a:p>
        </p:txBody>
      </p:sp>
    </p:spTree>
    <p:extLst>
      <p:ext uri="{BB962C8B-B14F-4D97-AF65-F5344CB8AC3E}">
        <p14:creationId xmlns:p14="http://schemas.microsoft.com/office/powerpoint/2010/main" val="76028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Cost Calculation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187495" y="582902"/>
            <a:ext cx="3516526" cy="2256749"/>
            <a:chOff x="2070100" y="1295400"/>
            <a:chExt cx="4630738" cy="2971800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2755900" y="40132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6045200" y="16510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V="1">
              <a:off x="2844800" y="1714500"/>
              <a:ext cx="3213100" cy="2324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3695700" y="21336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>
              <a:off x="3784600" y="2222500"/>
              <a:ext cx="533400" cy="736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-7459808">
              <a:off x="4615656" y="1246982"/>
              <a:ext cx="188913" cy="3981450"/>
            </a:xfrm>
            <a:prstGeom prst="leftBrace">
              <a:avLst>
                <a:gd name="adj1" fmla="val 1756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AutoShape 18"/>
            <p:cNvSpPr>
              <a:spLocks/>
            </p:cNvSpPr>
            <p:nvPr/>
          </p:nvSpPr>
          <p:spPr bwMode="auto">
            <a:xfrm rot="-1987083">
              <a:off x="3781425" y="2347913"/>
              <a:ext cx="134938" cy="771525"/>
            </a:xfrm>
            <a:prstGeom prst="leftBrace">
              <a:avLst>
                <a:gd name="adj1" fmla="val 4764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5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68550" y="4064000"/>
              <a:ext cx="3175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6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949950" y="1295400"/>
              <a:ext cx="3175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7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416300" y="2000250"/>
              <a:ext cx="2032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1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38700" y="3429000"/>
              <a:ext cx="12700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2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070100" y="2755900"/>
              <a:ext cx="16002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17" y="1799337"/>
            <a:ext cx="7658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440"/>
            <a:ext cx="8229600" cy="639493"/>
          </a:xfrm>
        </p:spPr>
        <p:txBody>
          <a:bodyPr/>
          <a:lstStyle/>
          <a:p>
            <a:r>
              <a:rPr lang="en-US" dirty="0" smtClean="0"/>
              <a:t>Path Cost Calculation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682091" y="570926"/>
            <a:ext cx="3105784" cy="1993153"/>
            <a:chOff x="2070100" y="1295400"/>
            <a:chExt cx="4630738" cy="2971800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2755900" y="40132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6045200" y="16510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V="1">
              <a:off x="2844800" y="1714500"/>
              <a:ext cx="3213100" cy="2324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3695700" y="21336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>
              <a:off x="3784600" y="2222500"/>
              <a:ext cx="533400" cy="736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-7459808">
              <a:off x="4615656" y="1246982"/>
              <a:ext cx="188913" cy="3981450"/>
            </a:xfrm>
            <a:prstGeom prst="leftBrace">
              <a:avLst>
                <a:gd name="adj1" fmla="val 1756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AutoShape 18"/>
            <p:cNvSpPr>
              <a:spLocks/>
            </p:cNvSpPr>
            <p:nvPr/>
          </p:nvSpPr>
          <p:spPr bwMode="auto">
            <a:xfrm rot="-1987083">
              <a:off x="3781425" y="2347913"/>
              <a:ext cx="134938" cy="771525"/>
            </a:xfrm>
            <a:prstGeom prst="leftBrace">
              <a:avLst>
                <a:gd name="adj1" fmla="val 4764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5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68550" y="4064000"/>
              <a:ext cx="3175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6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949950" y="1295400"/>
              <a:ext cx="3175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7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416300" y="2000250"/>
              <a:ext cx="2032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1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38700" y="3429000"/>
              <a:ext cx="12700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2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070100" y="2755900"/>
              <a:ext cx="16002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33" y="1539257"/>
            <a:ext cx="5588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Cost Calculation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187495" y="582902"/>
            <a:ext cx="3516526" cy="2256749"/>
            <a:chOff x="2070100" y="1295400"/>
            <a:chExt cx="4630738" cy="2971800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2755900" y="40132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6045200" y="16510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V="1">
              <a:off x="2844800" y="1714500"/>
              <a:ext cx="3213100" cy="2324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3695700" y="2133600"/>
              <a:ext cx="101600" cy="88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>
              <a:off x="3784600" y="2222500"/>
              <a:ext cx="533400" cy="736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-7459808">
              <a:off x="4615656" y="1246982"/>
              <a:ext cx="188913" cy="3981450"/>
            </a:xfrm>
            <a:prstGeom prst="leftBrace">
              <a:avLst>
                <a:gd name="adj1" fmla="val 1756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AutoShape 18"/>
            <p:cNvSpPr>
              <a:spLocks/>
            </p:cNvSpPr>
            <p:nvPr/>
          </p:nvSpPr>
          <p:spPr bwMode="auto">
            <a:xfrm rot="-1987083">
              <a:off x="3781425" y="2347913"/>
              <a:ext cx="134938" cy="771525"/>
            </a:xfrm>
            <a:prstGeom prst="leftBrace">
              <a:avLst>
                <a:gd name="adj1" fmla="val 4764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5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68550" y="4064000"/>
              <a:ext cx="3175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6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949950" y="1295400"/>
              <a:ext cx="3175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7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416300" y="2000250"/>
              <a:ext cx="2032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1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38700" y="3429000"/>
              <a:ext cx="12700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2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070100" y="2755900"/>
              <a:ext cx="16002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1" y="3266528"/>
            <a:ext cx="8155560" cy="28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amsmath,amssymb,amstext}&#10;\usepackage{keyval,times}&#10;\pagestyle{empty}&#10;\begin{document}&#10;&#10;$i$&#10;&#10;\end{document}&#10;"/>
  <p:tag name="EXTERNALNAME" val="TP_tmp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551"/>
  <p:tag name="BOXHEIGHT" val="350"/>
  <p:tag name="BOXFONT" val="10"/>
  <p:tag name="BOXWRAP" val="0"/>
  <p:tag name="ORIGWIDTH" val="7"/>
  <p:tag name="PICTUREFILESIZE" val="64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amsmath,amssymb,amstext}&#10;\usepackage{keyval,times}&#10;\pagestyle{empty}&#10;\begin{document}&#10;&#10;$j$&#10;&#10;\end{document}&#10;"/>
  <p:tag name="EXTERNALNAME" val="TP_tmp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551"/>
  <p:tag name="BOXHEIGHT" val="350"/>
  <p:tag name="BOXFONT" val="10"/>
  <p:tag name="BOXWRAP" val="0"/>
  <p:tag name="ORIGWIDTH" val="9"/>
  <p:tag name="PICTUREFILESIZE" val="75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amsmath,amssymb,amstext}&#10;\usepackage{keyval,times}&#10;\pagestyle{empty}&#10;\begin{document}&#10;&#10;Root&#10;&#10;\end{document}&#10;"/>
  <p:tag name="EXTERNALNAME" val="TP_tmp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551"/>
  <p:tag name="BOXHEIGHT" val="350"/>
  <p:tag name="BOXFONT" val="10"/>
  <p:tag name="BOXWRAP" val="0"/>
  <p:tag name="ORIGWIDTH" val="40"/>
  <p:tag name="PICTUREFILESIZE" val="167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amsmath,amssymb,amstext}&#10;\usepackage{keyval,times}&#10;\pagestyle{empty}&#10;\begin{document}&#10;&#10;Leaf&#10;&#10;\end{document}&#10;"/>
  <p:tag name="EXTERNALNAME" val="TP_tmp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551"/>
  <p:tag name="BOXHEIGHT" val="350"/>
  <p:tag name="BOXFONT" val="10"/>
  <p:tag name="BOXWRAP" val="0"/>
  <p:tag name="ORIGWIDTH" val="38"/>
  <p:tag name="PICTUREFILESIZE" val="163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67606</TotalTime>
  <Words>2204</Words>
  <Application>Microsoft Macintosh PowerPoint</Application>
  <PresentationFormat>On-screen Show (4:3)</PresentationFormat>
  <Paragraphs>313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Tahoma</vt:lpstr>
      <vt:lpstr>Times</vt:lpstr>
      <vt:lpstr>Arial</vt:lpstr>
      <vt:lpstr>Default Design</vt:lpstr>
      <vt:lpstr>Chapter 12</vt:lpstr>
      <vt:lpstr>Control Architecture</vt:lpstr>
      <vt:lpstr>Path Planning Approaches</vt:lpstr>
      <vt:lpstr>Voronoi Graphs</vt:lpstr>
      <vt:lpstr>Voronoi Graph Example</vt:lpstr>
      <vt:lpstr>Voronoi Graph Example</vt:lpstr>
      <vt:lpstr>Path Cost Calculation</vt:lpstr>
      <vt:lpstr>Path Cost Calculation</vt:lpstr>
      <vt:lpstr>Path Cost Calculation</vt:lpstr>
      <vt:lpstr>Voronoi Path Planning Algorithm</vt:lpstr>
      <vt:lpstr>Voronoi Path Planning Result</vt:lpstr>
      <vt:lpstr>Voronoi Path Planning – Non-point Obstacles</vt:lpstr>
      <vt:lpstr>Non-point Obstacles – Step 1</vt:lpstr>
      <vt:lpstr>Non-point Obstacles – Step 2</vt:lpstr>
      <vt:lpstr>Non-point Obstacles – Step 3</vt:lpstr>
      <vt:lpstr>Rapidly Exploring Random Trees (RRT)</vt:lpstr>
      <vt:lpstr>RRT Tree Structure</vt:lpstr>
      <vt:lpstr>RRT Algorithm</vt:lpstr>
      <vt:lpstr>RRT Algorithm</vt:lpstr>
      <vt:lpstr>PowerPoint Presentation</vt:lpstr>
      <vt:lpstr>PowerPoint Presentation</vt:lpstr>
      <vt:lpstr>PowerPoint Presentation</vt:lpstr>
      <vt:lpstr>PowerPoint Presentation</vt:lpstr>
      <vt:lpstr>RRT Algorithm</vt:lpstr>
      <vt:lpstr>Path Smoothing</vt:lpstr>
      <vt:lpstr>Path Smoothing Algorithm</vt:lpstr>
      <vt:lpstr>RRT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RRT Path Planning Over 3D Terrain</vt:lpstr>
      <vt:lpstr>RRT Algorithm – 3D Terrain</vt:lpstr>
      <vt:lpstr>RRT 3D Terrain Results</vt:lpstr>
      <vt:lpstr>RRT 3D Terrain Results</vt:lpstr>
      <vt:lpstr>RRT 3D Terrain Results</vt:lpstr>
      <vt:lpstr>RRT 3D Terrain Results</vt:lpstr>
      <vt:lpstr>RRT Dubins Approach</vt:lpstr>
      <vt:lpstr>RRT Dubins Results</vt:lpstr>
      <vt:lpstr>RRT Dubins Results</vt:lpstr>
      <vt:lpstr>RRT Dubins Results</vt:lpstr>
      <vt:lpstr>Coverage Algorithms</vt:lpstr>
      <vt:lpstr>Coverage Algorithm</vt:lpstr>
      <vt:lpstr>Coverage Algorithm</vt:lpstr>
      <vt:lpstr>Coverage Algorithm</vt:lpstr>
      <vt:lpstr>Coverage Planning Results – Uniform Tree</vt:lpstr>
      <vt:lpstr>Coverage Planning Results – Uniform Tree</vt:lpstr>
      <vt:lpstr>Coverage Planning Results – RRT Dubins</vt:lpstr>
      <vt:lpstr>Coverage Planning Results – RRT Dubins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266</cp:revision>
  <cp:lastPrinted>2017-04-03T22:30:36Z</cp:lastPrinted>
  <dcterms:created xsi:type="dcterms:W3CDTF">2011-03-03T21:13:57Z</dcterms:created>
  <dcterms:modified xsi:type="dcterms:W3CDTF">2017-04-03T22:34:36Z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